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4"/>
  </p:sldMasterIdLst>
  <p:notesMasterIdLst>
    <p:notesMasterId r:id="rId67"/>
  </p:notesMasterIdLst>
  <p:handoutMasterIdLst>
    <p:handoutMasterId r:id="rId68"/>
  </p:handoutMasterIdLst>
  <p:sldIdLst>
    <p:sldId id="256" r:id="rId5"/>
    <p:sldId id="277" r:id="rId6"/>
    <p:sldId id="258" r:id="rId7"/>
    <p:sldId id="304" r:id="rId8"/>
    <p:sldId id="305" r:id="rId9"/>
    <p:sldId id="357" r:id="rId10"/>
    <p:sldId id="306" r:id="rId11"/>
    <p:sldId id="307" r:id="rId12"/>
    <p:sldId id="308" r:id="rId13"/>
    <p:sldId id="309" r:id="rId14"/>
    <p:sldId id="310" r:id="rId15"/>
    <p:sldId id="311" r:id="rId16"/>
    <p:sldId id="312" r:id="rId17"/>
    <p:sldId id="313" r:id="rId18"/>
    <p:sldId id="358" r:id="rId19"/>
    <p:sldId id="314" r:id="rId20"/>
    <p:sldId id="315" r:id="rId21"/>
    <p:sldId id="316" r:id="rId22"/>
    <p:sldId id="272" r:id="rId23"/>
    <p:sldId id="317" r:id="rId24"/>
    <p:sldId id="318" r:id="rId25"/>
    <p:sldId id="319" r:id="rId26"/>
    <p:sldId id="359" r:id="rId27"/>
    <p:sldId id="320" r:id="rId28"/>
    <p:sldId id="323" r:id="rId29"/>
    <p:sldId id="321" r:id="rId30"/>
    <p:sldId id="324" r:id="rId31"/>
    <p:sldId id="325" r:id="rId32"/>
    <p:sldId id="326" r:id="rId33"/>
    <p:sldId id="273" r:id="rId34"/>
    <p:sldId id="327" r:id="rId35"/>
    <p:sldId id="328" r:id="rId36"/>
    <p:sldId id="329" r:id="rId37"/>
    <p:sldId id="330" r:id="rId38"/>
    <p:sldId id="274" r:id="rId39"/>
    <p:sldId id="331" r:id="rId40"/>
    <p:sldId id="332" r:id="rId41"/>
    <p:sldId id="333" r:id="rId42"/>
    <p:sldId id="275" r:id="rId43"/>
    <p:sldId id="334" r:id="rId44"/>
    <p:sldId id="335" r:id="rId45"/>
    <p:sldId id="337" r:id="rId46"/>
    <p:sldId id="338" r:id="rId47"/>
    <p:sldId id="296" r:id="rId48"/>
    <p:sldId id="339" r:id="rId49"/>
    <p:sldId id="336" r:id="rId50"/>
    <p:sldId id="340" r:id="rId51"/>
    <p:sldId id="341" r:id="rId52"/>
    <p:sldId id="342" r:id="rId53"/>
    <p:sldId id="345" r:id="rId54"/>
    <p:sldId id="346" r:id="rId55"/>
    <p:sldId id="347" r:id="rId56"/>
    <p:sldId id="348" r:id="rId57"/>
    <p:sldId id="349" r:id="rId58"/>
    <p:sldId id="350" r:id="rId59"/>
    <p:sldId id="351" r:id="rId60"/>
    <p:sldId id="352" r:id="rId61"/>
    <p:sldId id="353" r:id="rId62"/>
    <p:sldId id="354" r:id="rId63"/>
    <p:sldId id="356" r:id="rId64"/>
    <p:sldId id="295" r:id="rId65"/>
    <p:sldId id="261" r:id="rId66"/>
  </p:sldIdLst>
  <p:sldSz cx="12192000" cy="6858000"/>
  <p:notesSz cx="6858000" cy="9144000"/>
  <p:custDataLst>
    <p:tags r:id="rId6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0000"/>
    <a:srgbClr val="C7450B"/>
    <a:srgbClr val="3F82C4"/>
    <a:srgbClr val="A40000"/>
    <a:srgbClr val="9E0000"/>
    <a:srgbClr val="E24E0C"/>
    <a:srgbClr val="DC6140"/>
    <a:srgbClr val="E60000"/>
    <a:srgbClr val="C9670D"/>
    <a:srgbClr val="66B5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5" autoAdjust="0"/>
    <p:restoredTop sz="96182" autoAdjust="0"/>
  </p:normalViewPr>
  <p:slideViewPr>
    <p:cSldViewPr snapToGrid="0">
      <p:cViewPr varScale="1">
        <p:scale>
          <a:sx n="96" d="100"/>
          <a:sy n="96" d="100"/>
        </p:scale>
        <p:origin x="96" y="828"/>
      </p:cViewPr>
      <p:guideLst/>
    </p:cSldViewPr>
  </p:slideViewPr>
  <p:notesTextViewPr>
    <p:cViewPr>
      <p:scale>
        <a:sx n="3" d="2"/>
        <a:sy n="3" d="2"/>
      </p:scale>
      <p:origin x="0" y="0"/>
    </p:cViewPr>
  </p:notesTextViewPr>
  <p:sorterViewPr>
    <p:cViewPr>
      <p:scale>
        <a:sx n="75" d="100"/>
        <a:sy n="75" d="100"/>
      </p:scale>
      <p:origin x="0" y="0"/>
    </p:cViewPr>
  </p:sorterViewPr>
  <p:notesViewPr>
    <p:cSldViewPr snapToGrid="0">
      <p:cViewPr varScale="1">
        <p:scale>
          <a:sx n="80" d="100"/>
          <a:sy n="80" d="100"/>
        </p:scale>
        <p:origin x="3204"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ags" Target="tags/tag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478E0E4-DC06-4041-AFA7-BB6F527FFA3F}" type="datetimeFigureOut">
              <a:rPr lang="zh-CN" altLang="en-US" smtClean="0"/>
              <a:t>2024/9/5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14B7432-8BB0-4EFA-A417-EFCDC17B2811}" type="slidenum">
              <a:rPr lang="zh-CN" altLang="en-US" smtClean="0"/>
              <a:t>‹#›</a:t>
            </a:fld>
            <a:endParaRPr lang="zh-CN" altLang="en-US"/>
          </a:p>
        </p:txBody>
      </p:sp>
    </p:spTree>
    <p:extLst>
      <p:ext uri="{BB962C8B-B14F-4D97-AF65-F5344CB8AC3E}">
        <p14:creationId xmlns:p14="http://schemas.microsoft.com/office/powerpoint/2010/main" val="18566292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6D8963-CFCD-4740-AF60-049850373CDF}" type="datetimeFigureOut">
              <a:rPr lang="zh-CN" altLang="en-US" smtClean="0"/>
              <a:t>2024/9/5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E6FDB6-6D2B-46C1-9FA1-D82906A37C3A}" type="slidenum">
              <a:rPr lang="zh-CN" altLang="en-US" smtClean="0"/>
              <a:t>‹#›</a:t>
            </a:fld>
            <a:endParaRPr lang="zh-CN" altLang="en-US"/>
          </a:p>
        </p:txBody>
      </p:sp>
    </p:spTree>
    <p:extLst>
      <p:ext uri="{BB962C8B-B14F-4D97-AF65-F5344CB8AC3E}">
        <p14:creationId xmlns:p14="http://schemas.microsoft.com/office/powerpoint/2010/main" val="373154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5d529af2-5332-42f8-80df-57a1784a11d8.source.4.zh-Hans</a:t>
            </a:r>
            <a:endParaRPr lang="zh-CN" altLang="en-US" dirty="0"/>
          </a:p>
        </p:txBody>
      </p:sp>
      <p:sp>
        <p:nvSpPr>
          <p:cNvPr id="4" name="灯片编号占位符 3"/>
          <p:cNvSpPr>
            <a:spLocks noGrp="1"/>
          </p:cNvSpPr>
          <p:nvPr>
            <p:ph type="sldNum" sz="quarter" idx="10"/>
          </p:nvPr>
        </p:nvSpPr>
        <p:spPr/>
        <p:txBody>
          <a:bodyPr/>
          <a:lstStyle/>
          <a:p>
            <a:fld id="{A3ED8765-8EF3-408C-9341-152904E414ED}" type="slidenum">
              <a:rPr lang="zh-CN" altLang="en-US" smtClean="0"/>
              <a:t>42</a:t>
            </a:fld>
            <a:endParaRPr lang="zh-CN" altLang="en-US"/>
          </a:p>
        </p:txBody>
      </p:sp>
    </p:spTree>
    <p:extLst>
      <p:ext uri="{BB962C8B-B14F-4D97-AF65-F5344CB8AC3E}">
        <p14:creationId xmlns:p14="http://schemas.microsoft.com/office/powerpoint/2010/main" val="155755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6579098c-7787-40ed-8500-8ff6a5095d06.source.4.zh-Hans</a:t>
            </a:r>
            <a:endParaRPr lang="zh-CN" altLang="en-US" dirty="0"/>
          </a:p>
        </p:txBody>
      </p:sp>
      <p:sp>
        <p:nvSpPr>
          <p:cNvPr id="4" name="灯片编号占位符 3"/>
          <p:cNvSpPr>
            <a:spLocks noGrp="1"/>
          </p:cNvSpPr>
          <p:nvPr>
            <p:ph type="sldNum" sz="quarter" idx="10"/>
          </p:nvPr>
        </p:nvSpPr>
        <p:spPr/>
        <p:txBody>
          <a:bodyPr/>
          <a:lstStyle/>
          <a:p>
            <a:fld id="{A3ED8765-8EF3-408C-9341-152904E414ED}" type="slidenum">
              <a:rPr lang="zh-CN" altLang="en-US" smtClean="0"/>
              <a:t>48</a:t>
            </a:fld>
            <a:endParaRPr lang="zh-CN" altLang="en-US"/>
          </a:p>
        </p:txBody>
      </p:sp>
    </p:spTree>
    <p:extLst>
      <p:ext uri="{BB962C8B-B14F-4D97-AF65-F5344CB8AC3E}">
        <p14:creationId xmlns:p14="http://schemas.microsoft.com/office/powerpoint/2010/main" val="257414622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userDrawn="1">
  <p:cSld name="标题幻灯片">
    <p:spTree>
      <p:nvGrpSpPr>
        <p:cNvPr id="1" name=""/>
        <p:cNvGrpSpPr/>
        <p:nvPr/>
      </p:nvGrpSpPr>
      <p:grpSpPr>
        <a:xfrm>
          <a:off x="0" y="0"/>
          <a:ext cx="0" cy="0"/>
          <a:chOff x="0" y="0"/>
          <a:chExt cx="0" cy="0"/>
        </a:xfrm>
      </p:grpSpPr>
      <p:pic>
        <p:nvPicPr>
          <p:cNvPr id="6" name="图形 5"/>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 y="0"/>
            <a:ext cx="12192000" cy="6858000"/>
          </a:xfrm>
          <a:prstGeom prst="rect">
            <a:avLst/>
          </a:prstGeom>
        </p:spPr>
      </p:pic>
      <p:sp>
        <p:nvSpPr>
          <p:cNvPr id="9801" name="副标题 9800"/>
          <p:cNvSpPr>
            <a:spLocks noGrp="1"/>
          </p:cNvSpPr>
          <p:nvPr userDrawn="1">
            <p:ph type="subTitle" idx="1"/>
          </p:nvPr>
        </p:nvSpPr>
        <p:spPr>
          <a:xfrm>
            <a:off x="1041399" y="5633743"/>
            <a:ext cx="7175501" cy="558799"/>
          </a:xfrm>
        </p:spPr>
        <p:txBody>
          <a:bodyPr anchor="t">
            <a:normAutofit/>
          </a:bodyPr>
          <a:lstStyle>
            <a:lvl1pPr marL="0" indent="0" algn="l">
              <a:buNone/>
              <a:defRPr sz="1600">
                <a:solidFill>
                  <a:srgbClr val="3F82C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9802" name="标题 9801"/>
          <p:cNvSpPr>
            <a:spLocks noGrp="1"/>
          </p:cNvSpPr>
          <p:nvPr userDrawn="1">
            <p:ph type="ctrTitle"/>
          </p:nvPr>
        </p:nvSpPr>
        <p:spPr>
          <a:xfrm>
            <a:off x="1041399" y="3086100"/>
            <a:ext cx="7175501" cy="2237785"/>
          </a:xfrm>
        </p:spPr>
        <p:txBody>
          <a:bodyPr anchor="b">
            <a:normAutofit/>
          </a:bodyPr>
          <a:lstStyle>
            <a:lvl1pPr algn="l">
              <a:defRPr sz="4000">
                <a:solidFill>
                  <a:srgbClr val="3F82C4"/>
                </a:solidFill>
              </a:defRPr>
            </a:lvl1pPr>
          </a:lstStyle>
          <a:p>
            <a:r>
              <a:rPr lang="en-US" dirty="0"/>
              <a:t>Click to edit Master title style</a:t>
            </a:r>
            <a:endParaRPr lang="zh-CN" altLang="en-US" dirty="0"/>
          </a:p>
        </p:txBody>
      </p:sp>
      <p:sp>
        <p:nvSpPr>
          <p:cNvPr id="12" name="文本占位符 11"/>
          <p:cNvSpPr>
            <a:spLocks noGrp="1"/>
          </p:cNvSpPr>
          <p:nvPr userDrawn="1">
            <p:ph type="body" sz="quarter" idx="10" hasCustomPrompt="1"/>
          </p:nvPr>
        </p:nvSpPr>
        <p:spPr>
          <a:xfrm>
            <a:off x="8331199" y="3086100"/>
            <a:ext cx="2565401" cy="245363"/>
          </a:xfrm>
        </p:spPr>
        <p:txBody>
          <a:bodyPr vert="horz" anchor="ctr">
            <a:noAutofit/>
          </a:bodyPr>
          <a:lstStyle>
            <a:lvl1pPr marL="0" indent="0" algn="l">
              <a:buNone/>
              <a:defRPr sz="1400" b="0">
                <a:solidFill>
                  <a:schemeClr val="accent1">
                    <a:lumMod val="60000"/>
                    <a:lumOff val="40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ltLang="zh-CN" dirty="0"/>
              <a:t>Signature</a:t>
            </a:r>
          </a:p>
        </p:txBody>
      </p:sp>
      <p:sp>
        <p:nvSpPr>
          <p:cNvPr id="13" name="文本占位符 12"/>
          <p:cNvSpPr>
            <a:spLocks noGrp="1"/>
          </p:cNvSpPr>
          <p:nvPr userDrawn="1">
            <p:ph type="body" sz="quarter" idx="11" hasCustomPrompt="1"/>
          </p:nvPr>
        </p:nvSpPr>
        <p:spPr>
          <a:xfrm>
            <a:off x="8331199" y="3382371"/>
            <a:ext cx="2565401" cy="245363"/>
          </a:xfrm>
        </p:spPr>
        <p:txBody>
          <a:bodyPr vert="horz" anchor="ctr">
            <a:noAutofit/>
          </a:bodyPr>
          <a:lstStyle>
            <a:lvl1pPr marL="0" indent="0" algn="l">
              <a:buNone/>
              <a:defRPr sz="1400" b="0">
                <a:solidFill>
                  <a:schemeClr val="accent1">
                    <a:lumMod val="60000"/>
                    <a:lumOff val="40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ltLang="zh-CN" dirty="0"/>
              <a:t>Date</a:t>
            </a:r>
            <a:endParaRPr lang="zh-CN" altLang="en-US" dirty="0"/>
          </a:p>
        </p:txBody>
      </p:sp>
      <p:cxnSp>
        <p:nvCxnSpPr>
          <p:cNvPr id="7" name="直接连接符 6"/>
          <p:cNvCxnSpPr/>
          <p:nvPr userDrawn="1"/>
        </p:nvCxnSpPr>
        <p:spPr>
          <a:xfrm>
            <a:off x="1041399" y="5511167"/>
            <a:ext cx="7175501" cy="0"/>
          </a:xfrm>
          <a:prstGeom prst="line">
            <a:avLst/>
          </a:prstGeom>
          <a:ln>
            <a:solidFill>
              <a:srgbClr val="D1E1EB"/>
            </a:solidFill>
          </a:ln>
        </p:spPr>
        <p:style>
          <a:lnRef idx="1">
            <a:schemeClr val="accent1"/>
          </a:lnRef>
          <a:fillRef idx="0">
            <a:schemeClr val="accent1"/>
          </a:fillRef>
          <a:effectRef idx="0">
            <a:schemeClr val="accent1"/>
          </a:effectRef>
          <a:fontRef idx="minor">
            <a:schemeClr val="tx1"/>
          </a:fontRef>
        </p:style>
      </p:cxnSp>
    </p:spTree>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userDrawn="1">
  <p:cSld name="节标题">
    <p:spTree>
      <p:nvGrpSpPr>
        <p:cNvPr id="1" name=""/>
        <p:cNvGrpSpPr/>
        <p:nvPr/>
      </p:nvGrpSpPr>
      <p:grpSpPr>
        <a:xfrm>
          <a:off x="0" y="0"/>
          <a:ext cx="0" cy="0"/>
          <a:chOff x="0" y="0"/>
          <a:chExt cx="0" cy="0"/>
        </a:xfrm>
      </p:grpSpPr>
      <p:sp>
        <p:nvSpPr>
          <p:cNvPr id="20" name="标题 19"/>
          <p:cNvSpPr>
            <a:spLocks noGrp="1"/>
          </p:cNvSpPr>
          <p:nvPr userDrawn="1">
            <p:ph type="title"/>
          </p:nvPr>
        </p:nvSpPr>
        <p:spPr>
          <a:xfrm>
            <a:off x="2352098" y="2533650"/>
            <a:ext cx="5419185" cy="895350"/>
          </a:xfrm>
        </p:spPr>
        <p:txBody>
          <a:bodyPr anchor="b">
            <a:normAutofit/>
          </a:bodyPr>
          <a:lstStyle>
            <a:lvl1pPr algn="l">
              <a:defRPr sz="2400" b="1">
                <a:solidFill>
                  <a:schemeClr val="tx1"/>
                </a:solidFill>
              </a:defRPr>
            </a:lvl1pPr>
          </a:lstStyle>
          <a:p>
            <a:r>
              <a:rPr lang="en-US" dirty="0"/>
              <a:t>Click to edit Master title style</a:t>
            </a:r>
            <a:endParaRPr lang="zh-CN" altLang="en-US" dirty="0"/>
          </a:p>
        </p:txBody>
      </p:sp>
      <p:sp>
        <p:nvSpPr>
          <p:cNvPr id="21" name="文本占位符 20"/>
          <p:cNvSpPr>
            <a:spLocks noGrp="1"/>
          </p:cNvSpPr>
          <p:nvPr userDrawn="1">
            <p:ph type="body" idx="1"/>
          </p:nvPr>
        </p:nvSpPr>
        <p:spPr>
          <a:xfrm>
            <a:off x="2353214" y="3733086"/>
            <a:ext cx="5419185" cy="1015623"/>
          </a:xfrm>
        </p:spPr>
        <p:txBody>
          <a:bodyPr anchor="t">
            <a:normAutofit/>
          </a:bodyPr>
          <a:lstStyle>
            <a:lvl1pPr marL="0" indent="0" algn="l">
              <a:lnSpc>
                <a:spcPct val="150000"/>
              </a:lnSpc>
              <a:spcBef>
                <a:spcPts val="0"/>
              </a:spcBef>
              <a:buNone/>
              <a:defRPr sz="11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pic>
        <p:nvPicPr>
          <p:cNvPr id="4" name="图形 3"/>
          <p:cNvPicPr>
            <a:picLocks noChangeAspect="1"/>
          </p:cNvPicPr>
          <p:nvPr userDrawn="1"/>
        </p:nvPicPr>
        <p:blipFill rotWithShape="1">
          <a:blip r:embed="rId2">
            <a:extLst>
              <a:ext uri="{96DAC541-7B7A-43D3-8B79-37D633B846F1}">
                <asvg:svgBlip xmlns:asvg="http://schemas.microsoft.com/office/drawing/2016/SVG/main" r:embed="rId3"/>
              </a:ext>
            </a:extLst>
          </a:blip>
          <a:srcRect l="469" r="65582"/>
          <a:stretch>
            <a:fillRect/>
          </a:stretch>
        </p:blipFill>
        <p:spPr>
          <a:xfrm flipH="1" flipV="1">
            <a:off x="8013701" y="0"/>
            <a:ext cx="4178299" cy="6858000"/>
          </a:xfrm>
          <a:prstGeom prst="rect">
            <a:avLst/>
          </a:prstGeom>
        </p:spPr>
      </p:pic>
      <p:cxnSp>
        <p:nvCxnSpPr>
          <p:cNvPr id="5" name="直接连接符 4"/>
          <p:cNvCxnSpPr/>
          <p:nvPr userDrawn="1"/>
        </p:nvCxnSpPr>
        <p:spPr>
          <a:xfrm>
            <a:off x="2352098" y="3590746"/>
            <a:ext cx="7175501" cy="0"/>
          </a:xfrm>
          <a:prstGeom prst="line">
            <a:avLst/>
          </a:prstGeom>
          <a:ln>
            <a:solidFill>
              <a:srgbClr val="D1E1EB"/>
            </a:solidFill>
          </a:ln>
        </p:spPr>
        <p:style>
          <a:lnRef idx="1">
            <a:schemeClr val="accent1"/>
          </a:lnRef>
          <a:fillRef idx="0">
            <a:schemeClr val="accent1"/>
          </a:fillRef>
          <a:effectRef idx="0">
            <a:schemeClr val="accent1"/>
          </a:effectRef>
          <a:fontRef idx="minor">
            <a:schemeClr val="tx1"/>
          </a:fontRef>
        </p:style>
      </p:cxn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目录">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userDrawn="1">
  <p:cSld name="仅标题页">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en-US" altLang="zh-CN" dirty="0"/>
              <a:t>Click to edit Master title style</a:t>
            </a:r>
            <a:endParaRPr lang="en-US" dirty="0"/>
          </a:p>
        </p:txBody>
      </p:sp>
      <p:sp>
        <p:nvSpPr>
          <p:cNvPr id="3" name="日期占位符 2"/>
          <p:cNvSpPr>
            <a:spLocks noGrp="1"/>
          </p:cNvSpPr>
          <p:nvPr>
            <p:ph type="dt" sz="half" idx="10"/>
          </p:nvPr>
        </p:nvSpPr>
        <p:spPr/>
        <p:txBody>
          <a:bodyPr/>
          <a:lstStyle/>
          <a:p>
            <a:fld id="{6489D9C7-5DC6-4263-87FF-7C99F6FB63C3}" type="datetime1">
              <a:rPr lang="zh-CN" altLang="en-US" smtClean="0"/>
              <a:t>2024/9/5</a:t>
            </a:fld>
            <a:endParaRPr lang="zh-CN" altLang="en-US"/>
          </a:p>
        </p:txBody>
      </p:sp>
      <p:sp>
        <p:nvSpPr>
          <p:cNvPr id="4" name="页脚占位符 3"/>
          <p:cNvSpPr>
            <a:spLocks noGrp="1"/>
          </p:cNvSpPr>
          <p:nvPr>
            <p:ph type="ftr" sz="quarter" idx="11"/>
          </p:nvPr>
        </p:nvSpPr>
        <p:spPr/>
        <p:txBody>
          <a:bodyPr/>
          <a:lstStyle/>
          <a:p>
            <a:r>
              <a:rPr lang="en-US" altLang="zh-CN"/>
              <a:t>OfficePLUS</a:t>
            </a:r>
            <a:endParaRPr lang="zh-CN" altLang="en-US" dirty="0"/>
          </a:p>
        </p:txBody>
      </p:sp>
      <p:sp>
        <p:nvSpPr>
          <p:cNvPr id="5" name="灯片编号占位符 4"/>
          <p:cNvSpPr>
            <a:spLocks noGrp="1"/>
          </p:cNvSpPr>
          <p:nvPr>
            <p:ph type="sldNum" sz="quarter" idx="12"/>
          </p:nvPr>
        </p:nvSpPr>
        <p:spPr/>
        <p:txBody>
          <a:bodyPr/>
          <a:lstStyle/>
          <a:p>
            <a:fld id="{5DD3DB80-B894-403A-B48E-6FDC1A72010E}"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末尾幻灯片">
    <p:spTree>
      <p:nvGrpSpPr>
        <p:cNvPr id="1" name=""/>
        <p:cNvGrpSpPr/>
        <p:nvPr/>
      </p:nvGrpSpPr>
      <p:grpSpPr>
        <a:xfrm>
          <a:off x="0" y="0"/>
          <a:ext cx="0" cy="0"/>
          <a:chOff x="0" y="0"/>
          <a:chExt cx="0" cy="0"/>
        </a:xfrm>
      </p:grpSpPr>
      <p:pic>
        <p:nvPicPr>
          <p:cNvPr id="5" name="图形 4"/>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 y="0"/>
            <a:ext cx="12192000" cy="6858000"/>
          </a:xfrm>
          <a:prstGeom prst="rect">
            <a:avLst/>
          </a:prstGeom>
        </p:spPr>
      </p:pic>
      <p:sp>
        <p:nvSpPr>
          <p:cNvPr id="13" name="标题 12"/>
          <p:cNvSpPr>
            <a:spLocks noGrp="1"/>
          </p:cNvSpPr>
          <p:nvPr userDrawn="1">
            <p:ph type="ctrTitle" hasCustomPrompt="1"/>
          </p:nvPr>
        </p:nvSpPr>
        <p:spPr>
          <a:xfrm>
            <a:off x="1346202" y="3001963"/>
            <a:ext cx="6426198" cy="1621509"/>
          </a:xfrm>
        </p:spPr>
        <p:txBody>
          <a:bodyPr anchor="b">
            <a:normAutofit/>
          </a:bodyPr>
          <a:lstStyle>
            <a:lvl1pPr marL="0" indent="0" algn="l">
              <a:buFont typeface="Arial" panose="020B0604020202020204" pitchFamily="34" charset="0"/>
              <a:buNone/>
              <a:defRPr sz="3200">
                <a:solidFill>
                  <a:schemeClr val="accent1">
                    <a:lumMod val="60000"/>
                    <a:lumOff val="40000"/>
                  </a:schemeClr>
                </a:solidFill>
              </a:defRPr>
            </a:lvl1pPr>
          </a:lstStyle>
          <a:p>
            <a:r>
              <a:rPr lang="en-US" altLang="zh-CN" dirty="0"/>
              <a:t>Conclusion</a:t>
            </a:r>
            <a:endParaRPr lang="zh-CN" altLang="en-US" dirty="0"/>
          </a:p>
        </p:txBody>
      </p:sp>
      <p:sp>
        <p:nvSpPr>
          <p:cNvPr id="15" name="文本占位符 14"/>
          <p:cNvSpPr>
            <a:spLocks noGrp="1"/>
          </p:cNvSpPr>
          <p:nvPr userDrawn="1">
            <p:ph type="body" sz="quarter" idx="18" hasCustomPrompt="1"/>
          </p:nvPr>
        </p:nvSpPr>
        <p:spPr>
          <a:xfrm>
            <a:off x="1346202" y="5308199"/>
            <a:ext cx="6426198" cy="310871"/>
          </a:xfrm>
        </p:spPr>
        <p:txBody>
          <a:bodyPr vert="horz" lIns="91440" tIns="45720" rIns="91440" bIns="45720" rtlCol="0">
            <a:normAutofit/>
          </a:bodyPr>
          <a:lstStyle>
            <a:lvl1pPr marL="0" indent="0" algn="l">
              <a:buNone/>
              <a:defRPr lang="zh-CN" altLang="en-US" sz="1400" smtClean="0">
                <a:solidFill>
                  <a:schemeClr val="accent1">
                    <a:lumMod val="60000"/>
                    <a:lumOff val="40000"/>
                  </a:schemeClr>
                </a:solidFill>
              </a:defRPr>
            </a:lvl1pPr>
            <a:lvl2pPr>
              <a:defRPr lang="zh-CN" altLang="en-US" sz="2000" smtClean="0"/>
            </a:lvl2pPr>
            <a:lvl3pPr>
              <a:defRPr lang="zh-CN" altLang="en-US" sz="1800" smtClean="0"/>
            </a:lvl3pPr>
            <a:lvl4pPr>
              <a:defRPr lang="zh-CN" altLang="en-US" sz="1600" smtClean="0"/>
            </a:lvl4pPr>
            <a:lvl5pPr>
              <a:defRPr lang="zh-CN" altLang="en-US" sz="1600"/>
            </a:lvl5pPr>
          </a:lstStyle>
          <a:p>
            <a:pPr marL="228600" marR="0" lvl="0" indent="-228600" fontAlgn="auto">
              <a:spcAft>
                <a:spcPts val="0"/>
              </a:spcAft>
              <a:buClrTx/>
              <a:buSzTx/>
            </a:pPr>
            <a:r>
              <a:rPr lang="en-US" altLang="zh-CN" dirty="0"/>
              <a:t>Data</a:t>
            </a:r>
          </a:p>
        </p:txBody>
      </p:sp>
      <p:sp>
        <p:nvSpPr>
          <p:cNvPr id="6" name="文本占位符 5"/>
          <p:cNvSpPr>
            <a:spLocks noGrp="1"/>
          </p:cNvSpPr>
          <p:nvPr>
            <p:ph type="body" sz="quarter" idx="10" hasCustomPrompt="1"/>
          </p:nvPr>
        </p:nvSpPr>
        <p:spPr>
          <a:xfrm>
            <a:off x="1346204" y="5011928"/>
            <a:ext cx="6426198" cy="296271"/>
          </a:xfrm>
        </p:spPr>
        <p:txBody>
          <a:bodyPr vert="horz" anchor="ctr">
            <a:noAutofit/>
          </a:bodyPr>
          <a:lstStyle>
            <a:lvl1pPr marL="0" indent="0" algn="l">
              <a:buNone/>
              <a:defRPr sz="1400" b="0">
                <a:solidFill>
                  <a:schemeClr val="accent1">
                    <a:lumMod val="60000"/>
                    <a:lumOff val="40000"/>
                  </a:schemeClr>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ltLang="zh-CN" dirty="0"/>
              <a:t>Signature</a:t>
            </a:r>
          </a:p>
        </p:txBody>
      </p:sp>
      <p:cxnSp>
        <p:nvCxnSpPr>
          <p:cNvPr id="7" name="直接连接符 6"/>
          <p:cNvCxnSpPr/>
          <p:nvPr userDrawn="1"/>
        </p:nvCxnSpPr>
        <p:spPr>
          <a:xfrm>
            <a:off x="1346202" y="4850767"/>
            <a:ext cx="6426198" cy="0"/>
          </a:xfrm>
          <a:prstGeom prst="line">
            <a:avLst/>
          </a:prstGeom>
          <a:ln>
            <a:solidFill>
              <a:srgbClr val="D1E1EB"/>
            </a:solidFill>
          </a:ln>
        </p:spPr>
        <p:style>
          <a:lnRef idx="1">
            <a:schemeClr val="accent1"/>
          </a:lnRef>
          <a:fillRef idx="0">
            <a:schemeClr val="accent1"/>
          </a:fillRef>
          <a:effectRef idx="0">
            <a:schemeClr val="accent1"/>
          </a:effectRef>
          <a:fontRef idx="minor">
            <a:schemeClr val="tx1"/>
          </a:fontRef>
        </p:style>
      </p:cxnSp>
    </p:spTree>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6" name="日期占位符 1">
            <a:extLst>
              <a:ext uri="{FF2B5EF4-FFF2-40B4-BE49-F238E27FC236}">
                <a16:creationId xmlns:a16="http://schemas.microsoft.com/office/drawing/2014/main" id="{B9D9D953-C24F-AA9B-D375-9B9DFF26E49E}"/>
              </a:ext>
            </a:extLst>
          </p:cNvPr>
          <p:cNvSpPr>
            <a:spLocks noGrp="1"/>
          </p:cNvSpPr>
          <p:nvPr>
            <p:ph type="dt" sz="half" idx="10"/>
          </p:nvPr>
        </p:nvSpPr>
        <p:spPr>
          <a:xfrm>
            <a:off x="5504656" y="6438900"/>
            <a:ext cx="1802924" cy="215900"/>
          </a:xfrm>
        </p:spPr>
        <p:txBody>
          <a:bodyPr/>
          <a:lstStyle/>
          <a:p>
            <a:fld id="{A50ECBEB-8597-4EA4-9D29-E1D7025CFAA0}" type="datetime1">
              <a:rPr lang="zh-CN" altLang="en-US" smtClean="0"/>
              <a:t>2024/9/5</a:t>
            </a:fld>
            <a:endParaRPr lang="zh-CN" altLang="en-US"/>
          </a:p>
        </p:txBody>
      </p:sp>
      <p:sp>
        <p:nvSpPr>
          <p:cNvPr id="7" name="页脚占位符 2">
            <a:extLst>
              <a:ext uri="{FF2B5EF4-FFF2-40B4-BE49-F238E27FC236}">
                <a16:creationId xmlns:a16="http://schemas.microsoft.com/office/drawing/2014/main" id="{CEC32E78-4933-5D23-FE92-528418EEE517}"/>
              </a:ext>
            </a:extLst>
          </p:cNvPr>
          <p:cNvSpPr>
            <a:spLocks noGrp="1"/>
          </p:cNvSpPr>
          <p:nvPr>
            <p:ph type="ftr" sz="quarter" idx="11"/>
          </p:nvPr>
        </p:nvSpPr>
        <p:spPr>
          <a:xfrm>
            <a:off x="660401" y="6438900"/>
            <a:ext cx="3992171" cy="215900"/>
          </a:xfrm>
        </p:spPr>
        <p:txBody>
          <a:bodyPr/>
          <a:lstStyle/>
          <a:p>
            <a:endParaRPr lang="zh-CN" altLang="en-US"/>
          </a:p>
        </p:txBody>
      </p:sp>
      <p:sp>
        <p:nvSpPr>
          <p:cNvPr id="8" name="灯片编号占位符 3">
            <a:extLst>
              <a:ext uri="{FF2B5EF4-FFF2-40B4-BE49-F238E27FC236}">
                <a16:creationId xmlns:a16="http://schemas.microsoft.com/office/drawing/2014/main" id="{3073EE0B-C56B-3B52-3E30-AE2782FFD51B}"/>
              </a:ext>
            </a:extLst>
          </p:cNvPr>
          <p:cNvSpPr>
            <a:spLocks noGrp="1"/>
          </p:cNvSpPr>
          <p:nvPr>
            <p:ph type="sldNum" sz="quarter" idx="12"/>
          </p:nvPr>
        </p:nvSpPr>
        <p:spPr>
          <a:xfrm>
            <a:off x="8857452" y="6438900"/>
            <a:ext cx="2661448" cy="215900"/>
          </a:xfrm>
        </p:spPr>
        <p:txBody>
          <a:bodyPr/>
          <a:lstStyle/>
          <a:p>
            <a:fld id="{7F65B630-C7FF-41C0-9923-C5E5E29EED81}" type="slidenum">
              <a:rPr lang="zh-CN" altLang="en-US" smtClean="0"/>
              <a:t>‹#›</a:t>
            </a:fld>
            <a:endParaRPr lang="zh-CN" altLang="en-US"/>
          </a:p>
        </p:txBody>
      </p:sp>
    </p:spTree>
    <p:extLst>
      <p:ext uri="{BB962C8B-B14F-4D97-AF65-F5344CB8AC3E}">
        <p14:creationId xmlns:p14="http://schemas.microsoft.com/office/powerpoint/2010/main" val="467806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6" name="日期占位符 1">
            <a:extLst>
              <a:ext uri="{FF2B5EF4-FFF2-40B4-BE49-F238E27FC236}">
                <a16:creationId xmlns:a16="http://schemas.microsoft.com/office/drawing/2014/main" id="{7B774B9A-C278-FD8B-5308-C25DF3D0DA96}"/>
              </a:ext>
            </a:extLst>
          </p:cNvPr>
          <p:cNvSpPr>
            <a:spLocks noGrp="1"/>
          </p:cNvSpPr>
          <p:nvPr>
            <p:ph type="dt" sz="half" idx="10"/>
          </p:nvPr>
        </p:nvSpPr>
        <p:spPr>
          <a:xfrm>
            <a:off x="5504656" y="6438900"/>
            <a:ext cx="1802924" cy="215900"/>
          </a:xfrm>
        </p:spPr>
        <p:txBody>
          <a:bodyPr/>
          <a:lstStyle/>
          <a:p>
            <a:fld id="{A50ECBEB-8597-4EA4-9D29-E1D7025CFAA0}" type="datetime1">
              <a:rPr lang="zh-CN" altLang="en-US" smtClean="0"/>
              <a:t>2024/9/5</a:t>
            </a:fld>
            <a:endParaRPr lang="zh-CN" altLang="en-US"/>
          </a:p>
        </p:txBody>
      </p:sp>
      <p:sp>
        <p:nvSpPr>
          <p:cNvPr id="7" name="页脚占位符 2">
            <a:extLst>
              <a:ext uri="{FF2B5EF4-FFF2-40B4-BE49-F238E27FC236}">
                <a16:creationId xmlns:a16="http://schemas.microsoft.com/office/drawing/2014/main" id="{DACF5B1A-AB46-BF35-B495-12C69A428302}"/>
              </a:ext>
            </a:extLst>
          </p:cNvPr>
          <p:cNvSpPr>
            <a:spLocks noGrp="1"/>
          </p:cNvSpPr>
          <p:nvPr>
            <p:ph type="ftr" sz="quarter" idx="11"/>
          </p:nvPr>
        </p:nvSpPr>
        <p:spPr>
          <a:xfrm>
            <a:off x="660401" y="6438900"/>
            <a:ext cx="3992171" cy="215900"/>
          </a:xfrm>
        </p:spPr>
        <p:txBody>
          <a:bodyPr/>
          <a:lstStyle/>
          <a:p>
            <a:endParaRPr lang="zh-CN" altLang="en-US"/>
          </a:p>
        </p:txBody>
      </p:sp>
      <p:sp>
        <p:nvSpPr>
          <p:cNvPr id="8" name="灯片编号占位符 3">
            <a:extLst>
              <a:ext uri="{FF2B5EF4-FFF2-40B4-BE49-F238E27FC236}">
                <a16:creationId xmlns:a16="http://schemas.microsoft.com/office/drawing/2014/main" id="{62B0A4C4-1EAB-22F2-834C-34104482593D}"/>
              </a:ext>
            </a:extLst>
          </p:cNvPr>
          <p:cNvSpPr>
            <a:spLocks noGrp="1"/>
          </p:cNvSpPr>
          <p:nvPr>
            <p:ph type="sldNum" sz="quarter" idx="12"/>
          </p:nvPr>
        </p:nvSpPr>
        <p:spPr>
          <a:xfrm>
            <a:off x="8857452" y="6438900"/>
            <a:ext cx="2661448" cy="215900"/>
          </a:xfrm>
        </p:spPr>
        <p:txBody>
          <a:bodyPr/>
          <a:lstStyle/>
          <a:p>
            <a:fld id="{7F65B630-C7FF-41C0-9923-C5E5E29EED81}" type="slidenum">
              <a:rPr lang="zh-CN" altLang="en-US" smtClean="0"/>
              <a:t>‹#›</a:t>
            </a:fld>
            <a:endParaRPr lang="zh-CN" altLang="en-US"/>
          </a:p>
        </p:txBody>
      </p:sp>
    </p:spTree>
    <p:extLst>
      <p:ext uri="{BB962C8B-B14F-4D97-AF65-F5344CB8AC3E}">
        <p14:creationId xmlns:p14="http://schemas.microsoft.com/office/powerpoint/2010/main" val="484696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69924" y="1"/>
            <a:ext cx="10850563" cy="1028699"/>
          </a:xfrm>
          <a:prstGeom prst="rect">
            <a:avLst/>
          </a:prstGeom>
        </p:spPr>
        <p:txBody>
          <a:bodyPr vert="horz" lIns="91440" tIns="45720" rIns="91440" bIns="45720" rtlCol="0" anchor="b">
            <a:normAutofit/>
          </a:bodyPr>
          <a:lstStyle/>
          <a:p>
            <a:r>
              <a:rPr lang="en-US" altLang="zh-CN" dirty="0"/>
              <a:t>Click to edit Master title style</a:t>
            </a:r>
            <a:endParaRPr lang="zh-CN" altLang="en-US" dirty="0"/>
          </a:p>
        </p:txBody>
      </p:sp>
      <p:sp>
        <p:nvSpPr>
          <p:cNvPr id="3" name="文本占位符 2"/>
          <p:cNvSpPr>
            <a:spLocks noGrp="1"/>
          </p:cNvSpPr>
          <p:nvPr>
            <p:ph type="body" idx="1"/>
          </p:nvPr>
        </p:nvSpPr>
        <p:spPr>
          <a:xfrm>
            <a:off x="669924" y="1123950"/>
            <a:ext cx="10850563" cy="5019675"/>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zh-CN" altLang="en-US" dirty="0"/>
          </a:p>
        </p:txBody>
      </p:sp>
      <p:cxnSp>
        <p:nvCxnSpPr>
          <p:cNvPr id="7" name="直接连接符 6"/>
          <p:cNvCxnSpPr/>
          <p:nvPr userDrawn="1"/>
        </p:nvCxnSpPr>
        <p:spPr>
          <a:xfrm>
            <a:off x="669924" y="1028700"/>
            <a:ext cx="10850563" cy="0"/>
          </a:xfrm>
          <a:prstGeom prst="line">
            <a:avLst/>
          </a:prstGeom>
          <a:ln w="31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8" name="日期占位符 7"/>
          <p:cNvSpPr>
            <a:spLocks noGrp="1"/>
          </p:cNvSpPr>
          <p:nvPr>
            <p:ph type="dt" sz="half" idx="2"/>
          </p:nvPr>
        </p:nvSpPr>
        <p:spPr>
          <a:xfrm>
            <a:off x="5401732" y="6240463"/>
            <a:ext cx="1388536" cy="206381"/>
          </a:xfrm>
          <a:prstGeom prst="rect">
            <a:avLst/>
          </a:prstGeom>
        </p:spPr>
        <p:txBody>
          <a:bodyPr vert="horz" lIns="91440" tIns="45720" rIns="91440" bIns="45720" rtlCol="0" anchor="ctr"/>
          <a:lstStyle>
            <a:lvl1pPr algn="ctr">
              <a:defRPr sz="1000">
                <a:solidFill>
                  <a:schemeClr val="tx1">
                    <a:lumMod val="50000"/>
                    <a:lumOff val="50000"/>
                  </a:schemeClr>
                </a:solidFill>
              </a:defRPr>
            </a:lvl1pPr>
          </a:lstStyle>
          <a:p>
            <a:fld id="{6489D9C7-5DC6-4263-87FF-7C99F6FB63C3}" type="datetime1">
              <a:rPr lang="zh-CN" altLang="en-US" smtClean="0"/>
              <a:t>2024/9/5</a:t>
            </a:fld>
            <a:endParaRPr lang="zh-CN" altLang="en-US"/>
          </a:p>
        </p:txBody>
      </p:sp>
      <p:sp>
        <p:nvSpPr>
          <p:cNvPr id="9" name="页脚占位符 8"/>
          <p:cNvSpPr>
            <a:spLocks noGrp="1"/>
          </p:cNvSpPr>
          <p:nvPr>
            <p:ph type="ftr" sz="quarter" idx="3"/>
          </p:nvPr>
        </p:nvSpPr>
        <p:spPr>
          <a:xfrm>
            <a:off x="669924" y="6240463"/>
            <a:ext cx="4140201" cy="206381"/>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r>
              <a:rPr lang="en-US" altLang="zh-CN" dirty="0"/>
              <a:t>OfficePLUS</a:t>
            </a:r>
            <a:endParaRPr lang="zh-CN" altLang="en-US" dirty="0"/>
          </a:p>
        </p:txBody>
      </p:sp>
      <p:sp>
        <p:nvSpPr>
          <p:cNvPr id="10" name="灯片编号占位符 9"/>
          <p:cNvSpPr>
            <a:spLocks noGrp="1"/>
          </p:cNvSpPr>
          <p:nvPr>
            <p:ph type="sldNum" sz="quarter" idx="4"/>
          </p:nvPr>
        </p:nvSpPr>
        <p:spPr>
          <a:xfrm>
            <a:off x="8610599" y="6240463"/>
            <a:ext cx="2909888" cy="206381"/>
          </a:xfrm>
          <a:prstGeom prst="rect">
            <a:avLst/>
          </a:prstGeom>
        </p:spPr>
        <p:txBody>
          <a:bodyPr vert="horz" lIns="91440" tIns="45720" rIns="91440" bIns="45720" rtlCol="0" anchor="ctr"/>
          <a:lstStyle>
            <a:lvl1pPr algn="r">
              <a:defRPr sz="1000">
                <a:solidFill>
                  <a:schemeClr val="tx1">
                    <a:lumMod val="50000"/>
                    <a:lumOff val="50000"/>
                  </a:schemeClr>
                </a:solidFill>
              </a:defRPr>
            </a:lvl1pPr>
          </a:lstStyle>
          <a:p>
            <a:fld id="{5DD3DB80-B894-403A-B48E-6FDC1A72010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Lst>
  <p:hf hdr="0" dt="0"/>
  <p:txStyles>
    <p:title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4.xml"/><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6.xml"/><Relationship Id="rId1" Type="http://schemas.openxmlformats.org/officeDocument/2006/relationships/themeOverride" Target="../theme/themeOverride3.xml"/><Relationship Id="rId5" Type="http://schemas.openxmlformats.org/officeDocument/2006/relationships/image" Target="../media/image25.png"/><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对象 2" hidden="1"/>
          <p:cNvGraphicFramePr>
            <a:graphicFrameLocks noChangeAspect="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9525" imgH="9525" progId="TCLayout.ActiveDocument.1">
                  <p:embed/>
                </p:oleObj>
              </mc:Choice>
              <mc:Fallback>
                <p:oleObj name="think-cell Slide" r:id="rId3" imgW="9525" imgH="9525" progId="TCLayout.ActiveDocument.1">
                  <p:embed/>
                  <p:pic>
                    <p:nvPicPr>
                      <p:cNvPr id="3" name=""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矩形 1" hidden="1"/>
          <p:cNvSpPr/>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altLang="zh-CN" sz="4000" b="1" dirty="0">
              <a:cs typeface="+mn-ea"/>
              <a:sym typeface="+mn-lt"/>
            </a:endParaRPr>
          </a:p>
        </p:txBody>
      </p:sp>
      <p:sp>
        <p:nvSpPr>
          <p:cNvPr id="5" name="副标题 4"/>
          <p:cNvSpPr>
            <a:spLocks noGrp="1"/>
          </p:cNvSpPr>
          <p:nvPr>
            <p:ph type="subTitle" idx="1"/>
          </p:nvPr>
        </p:nvSpPr>
        <p:spPr>
          <a:xfrm>
            <a:off x="3217332" y="4312943"/>
            <a:ext cx="3098801" cy="313932"/>
          </a:xfrm>
        </p:spPr>
        <p:txBody>
          <a:bodyPr wrap="square">
            <a:spAutoFit/>
          </a:bodyPr>
          <a:lstStyle/>
          <a:p>
            <a:pPr lvl="0">
              <a:defRPr/>
            </a:pPr>
            <a:r>
              <a:rPr lang="zh-CN" altLang="en-US" spc="600" dirty="0">
                <a:solidFill>
                  <a:schemeClr val="tx1"/>
                </a:solidFill>
                <a:cs typeface="+mn-ea"/>
                <a:sym typeface="+mn-lt"/>
              </a:rPr>
              <a:t>候雪妮   </a:t>
            </a:r>
            <a:r>
              <a:rPr lang="en-US" altLang="zh-CN" spc="600" dirty="0">
                <a:solidFill>
                  <a:schemeClr val="tx1"/>
                </a:solidFill>
                <a:cs typeface="+mn-ea"/>
                <a:sym typeface="+mn-lt"/>
              </a:rPr>
              <a:t>2024.9.5</a:t>
            </a:r>
          </a:p>
        </p:txBody>
      </p:sp>
      <p:sp>
        <p:nvSpPr>
          <p:cNvPr id="4" name="标题 3"/>
          <p:cNvSpPr>
            <a:spLocks noGrp="1"/>
          </p:cNvSpPr>
          <p:nvPr>
            <p:ph type="ctrTitle"/>
          </p:nvPr>
        </p:nvSpPr>
        <p:spPr>
          <a:xfrm>
            <a:off x="651932" y="3429000"/>
            <a:ext cx="7175501" cy="661078"/>
          </a:xfrm>
        </p:spPr>
        <p:txBody>
          <a:bodyPr>
            <a:spAutoFit/>
          </a:bodyPr>
          <a:lstStyle/>
          <a:p>
            <a:pPr marL="12700" algn="l" rtl="0" eaLnBrk="0">
              <a:lnSpc>
                <a:spcPct val="84000"/>
              </a:lnSpc>
            </a:pPr>
            <a:r>
              <a:rPr lang="zh-CN" altLang="en-US" sz="4400" b="1" kern="0" spc="70" dirty="0">
                <a:solidFill>
                  <a:srgbClr val="391710">
                    <a:alpha val="100000"/>
                  </a:srgbClr>
                </a:solidFill>
                <a:latin typeface="微软雅黑" panose="020B0503020204020204" charset="-122"/>
                <a:ea typeface="微软雅黑" panose="020B0503020204020204" charset="-122"/>
                <a:cs typeface="微软雅黑" panose="020B0503020204020204" charset="-122"/>
              </a:rPr>
              <a:t>金税四期解析与应对之道</a:t>
            </a:r>
            <a:endParaRPr lang="zh-CN" altLang="en-US" sz="4400" b="1"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页脚占位符 2"/>
          <p:cNvSpPr>
            <a:spLocks noGrp="1"/>
          </p:cNvSpPr>
          <p:nvPr>
            <p:ph type="ftr" sz="quarter" idx="4294967295"/>
          </p:nvPr>
        </p:nvSpPr>
        <p:spPr>
          <a:xfrm>
            <a:off x="0" y="6240463"/>
            <a:ext cx="4140200" cy="206375"/>
          </a:xfrm>
        </p:spPr>
        <p:txBody>
          <a:bodyPr/>
          <a:lstStyle/>
          <a:p>
            <a:r>
              <a:rPr lang="en-US" altLang="zh-CN">
                <a:cs typeface="+mn-ea"/>
                <a:sym typeface="+mn-lt"/>
              </a:rPr>
              <a:t>OfficePLUS</a:t>
            </a:r>
            <a:endParaRPr lang="zh-CN" altLang="en-US" dirty="0">
              <a:cs typeface="+mn-ea"/>
              <a:sym typeface="+mn-lt"/>
            </a:endParaRPr>
          </a:p>
        </p:txBody>
      </p:sp>
      <p:sp>
        <p:nvSpPr>
          <p:cNvPr id="4" name="灯片编号占位符 3"/>
          <p:cNvSpPr>
            <a:spLocks noGrp="1"/>
          </p:cNvSpPr>
          <p:nvPr>
            <p:ph type="sldNum" sz="quarter" idx="4294967295"/>
          </p:nvPr>
        </p:nvSpPr>
        <p:spPr>
          <a:xfrm>
            <a:off x="9282113" y="6240463"/>
            <a:ext cx="2909887" cy="206375"/>
          </a:xfrm>
        </p:spPr>
        <p:txBody>
          <a:bodyPr/>
          <a:lstStyle/>
          <a:p>
            <a:fld id="{5DD3DB80-B894-403A-B48E-6FDC1A72010E}" type="slidenum">
              <a:rPr lang="zh-CN" altLang="en-US" smtClean="0">
                <a:cs typeface="+mn-ea"/>
                <a:sym typeface="+mn-lt"/>
              </a:rPr>
              <a:t>2</a:t>
            </a:fld>
            <a:endParaRPr lang="zh-CN" altLang="en-US">
              <a:cs typeface="+mn-ea"/>
              <a:sym typeface="+mn-lt"/>
            </a:endParaRPr>
          </a:p>
        </p:txBody>
      </p:sp>
      <p:grpSp>
        <p:nvGrpSpPr>
          <p:cNvPr id="19" name="组合 18"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p:cNvGrpSpPr/>
          <p:nvPr/>
        </p:nvGrpSpPr>
        <p:grpSpPr>
          <a:xfrm>
            <a:off x="1450778" y="1372444"/>
            <a:ext cx="8840156" cy="4080089"/>
            <a:chOff x="811491" y="1372444"/>
            <a:chExt cx="8840156" cy="4113112"/>
          </a:xfrm>
        </p:grpSpPr>
        <p:grpSp>
          <p:nvGrpSpPr>
            <p:cNvPr id="5" name="组合 4"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p:cNvGrpSpPr>
              <a:grpSpLocks noChangeAspect="1"/>
            </p:cNvGrpSpPr>
            <p:nvPr/>
          </p:nvGrpSpPr>
          <p:grpSpPr>
            <a:xfrm>
              <a:off x="2614998" y="1372444"/>
              <a:ext cx="7036649" cy="4113112"/>
              <a:chOff x="2126734" y="1308673"/>
              <a:chExt cx="7616232" cy="4451893"/>
            </a:xfrm>
          </p:grpSpPr>
          <p:sp>
            <p:nvSpPr>
              <p:cNvPr id="6" name="箭头: 五边形 5"/>
              <p:cNvSpPr/>
              <p:nvPr/>
            </p:nvSpPr>
            <p:spPr>
              <a:xfrm>
                <a:off x="2581830" y="1513162"/>
                <a:ext cx="7080343" cy="581337"/>
              </a:xfrm>
              <a:prstGeom prst="homePlate">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anchor="ctr" anchorCtr="0" forceAA="0" compatLnSpc="1">
                <a:noAutofit/>
              </a:bodyPr>
              <a:lstStyle/>
              <a:p>
                <a:pPr algn="ctr">
                  <a:lnSpc>
                    <a:spcPct val="120000"/>
                  </a:lnSpc>
                </a:pPr>
                <a:r>
                  <a:rPr lang="zh-CN" altLang="en-US" sz="2800" b="1" dirty="0">
                    <a:solidFill>
                      <a:schemeClr val="tx1"/>
                    </a:solidFill>
                    <a:cs typeface="+mn-ea"/>
                    <a:sym typeface="+mn-lt"/>
                  </a:rPr>
                  <a:t>征管环境</a:t>
                </a:r>
                <a:endParaRPr lang="en-US" altLang="zh-CN" sz="2800" b="1" dirty="0">
                  <a:solidFill>
                    <a:schemeClr val="tx1"/>
                  </a:solidFill>
                  <a:cs typeface="+mn-ea"/>
                  <a:sym typeface="+mn-lt"/>
                </a:endParaRPr>
              </a:p>
            </p:txBody>
          </p:sp>
          <p:sp>
            <p:nvSpPr>
              <p:cNvPr id="7" name="等腰三角形 6"/>
              <p:cNvSpPr/>
              <p:nvPr/>
            </p:nvSpPr>
            <p:spPr>
              <a:xfrm rot="19800000" flipH="1">
                <a:off x="2126734" y="1308673"/>
                <a:ext cx="910194" cy="784643"/>
              </a:xfrm>
              <a:prstGeom prst="triangle">
                <a:avLst/>
              </a:prstGeom>
              <a:solidFill>
                <a:schemeClr val="accent1"/>
              </a:solidFill>
              <a:ln>
                <a:noFill/>
              </a:ln>
            </p:spPr>
            <p:txBody>
              <a:bodyPr wrap="square" lIns="91440" tIns="45720" rIns="91440" bIns="45720" anchor="ctr">
                <a:normAutofit lnSpcReduction="10000"/>
              </a:bodyPr>
              <a:lstStyle/>
              <a:p>
                <a:pPr algn="ctr"/>
                <a:endParaRPr>
                  <a:cs typeface="+mn-ea"/>
                  <a:sym typeface="+mn-lt"/>
                </a:endParaRPr>
              </a:p>
            </p:txBody>
          </p:sp>
          <p:sp>
            <p:nvSpPr>
              <p:cNvPr id="8" name="文本框 7"/>
              <p:cNvSpPr txBox="1"/>
              <p:nvPr/>
            </p:nvSpPr>
            <p:spPr bwMode="auto">
              <a:xfrm>
                <a:off x="2408267" y="1574269"/>
                <a:ext cx="508712" cy="466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scene3d>
                  <a:camera prst="orthographicFront"/>
                  <a:lightRig rig="threePt" dir="t"/>
                </a:scene3d>
                <a:sp3d>
                  <a:bevelT w="1270" h="1270"/>
                </a:sp3d>
              </a:bodyPr>
              <a:lstStyle/>
              <a:p>
                <a:pPr algn="ctr"/>
                <a:r>
                  <a:rPr lang="en-US" altLang="ko-KR" sz="2000" b="1">
                    <a:solidFill>
                      <a:schemeClr val="bg1"/>
                    </a:solidFill>
                    <a:cs typeface="+mn-ea"/>
                    <a:sym typeface="+mn-lt"/>
                  </a:rPr>
                  <a:t>01</a:t>
                </a:r>
              </a:p>
            </p:txBody>
          </p:sp>
          <p:sp>
            <p:nvSpPr>
              <p:cNvPr id="9" name="箭头: 五边形 8"/>
              <p:cNvSpPr/>
              <p:nvPr/>
            </p:nvSpPr>
            <p:spPr>
              <a:xfrm>
                <a:off x="2662623" y="2501681"/>
                <a:ext cx="7080343" cy="581337"/>
              </a:xfrm>
              <a:prstGeom prst="homePlate">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anchor="ctr" anchorCtr="0" forceAA="0" compatLnSpc="1">
                <a:normAutofit lnSpcReduction="10000"/>
              </a:bodyPr>
              <a:lstStyle/>
              <a:p>
                <a:pPr algn="ctr">
                  <a:lnSpc>
                    <a:spcPct val="120000"/>
                  </a:lnSpc>
                  <a:spcBef>
                    <a:spcPts val="5"/>
                  </a:spcBef>
                </a:pPr>
                <a:r>
                  <a:rPr lang="zh-CN" altLang="zh-CN" sz="2800" b="1" dirty="0">
                    <a:solidFill>
                      <a:schemeClr val="tx1"/>
                    </a:solidFill>
                    <a:cs typeface="+mn-ea"/>
                  </a:rPr>
                  <a:t>金税四期</a:t>
                </a:r>
              </a:p>
            </p:txBody>
          </p:sp>
          <p:sp>
            <p:nvSpPr>
              <p:cNvPr id="10" name="等腰三角形 9"/>
              <p:cNvSpPr/>
              <p:nvPr/>
            </p:nvSpPr>
            <p:spPr>
              <a:xfrm rot="19800000" flipH="1">
                <a:off x="2126734" y="2225190"/>
                <a:ext cx="910194" cy="784643"/>
              </a:xfrm>
              <a:prstGeom prst="triangle">
                <a:avLst/>
              </a:prstGeom>
              <a:solidFill>
                <a:schemeClr val="accent2"/>
              </a:solidFill>
              <a:ln>
                <a:noFill/>
              </a:ln>
            </p:spPr>
            <p:txBody>
              <a:bodyPr wrap="square" lIns="91440" tIns="45720" rIns="91440" bIns="45720" anchor="ctr">
                <a:normAutofit lnSpcReduction="10000"/>
              </a:bodyPr>
              <a:lstStyle/>
              <a:p>
                <a:pPr algn="ctr"/>
                <a:endParaRPr>
                  <a:cs typeface="+mn-ea"/>
                  <a:sym typeface="+mn-lt"/>
                </a:endParaRPr>
              </a:p>
            </p:txBody>
          </p:sp>
          <p:sp>
            <p:nvSpPr>
              <p:cNvPr id="11" name="文本框 10"/>
              <p:cNvSpPr txBox="1"/>
              <p:nvPr/>
            </p:nvSpPr>
            <p:spPr bwMode="auto">
              <a:xfrm>
                <a:off x="2408267" y="2490787"/>
                <a:ext cx="508712" cy="466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scene3d>
                  <a:camera prst="orthographicFront"/>
                  <a:lightRig rig="threePt" dir="t"/>
                </a:scene3d>
                <a:sp3d>
                  <a:bevelT w="1270" h="1270"/>
                </a:sp3d>
              </a:bodyPr>
              <a:lstStyle/>
              <a:p>
                <a:pPr algn="ctr"/>
                <a:r>
                  <a:rPr lang="en-US" altLang="ko-KR" sz="2000" b="1">
                    <a:solidFill>
                      <a:schemeClr val="bg1"/>
                    </a:solidFill>
                    <a:cs typeface="+mn-ea"/>
                    <a:sym typeface="+mn-lt"/>
                  </a:rPr>
                  <a:t>02</a:t>
                </a:r>
              </a:p>
            </p:txBody>
          </p:sp>
          <p:sp>
            <p:nvSpPr>
              <p:cNvPr id="12" name="箭头: 五边形 11"/>
              <p:cNvSpPr/>
              <p:nvPr/>
            </p:nvSpPr>
            <p:spPr>
              <a:xfrm>
                <a:off x="2581830" y="3346196"/>
                <a:ext cx="7080343" cy="581337"/>
              </a:xfrm>
              <a:prstGeom prst="homePlate">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anchor="ctr" anchorCtr="0" forceAA="0" compatLnSpc="1">
                <a:normAutofit lnSpcReduction="10000"/>
              </a:bodyPr>
              <a:lstStyle/>
              <a:p>
                <a:pPr algn="ctr">
                  <a:lnSpc>
                    <a:spcPct val="120000"/>
                  </a:lnSpc>
                  <a:spcBef>
                    <a:spcPts val="5"/>
                  </a:spcBef>
                </a:pPr>
                <a:r>
                  <a:rPr lang="zh-CN" altLang="en-US" sz="2800" b="1" dirty="0">
                    <a:solidFill>
                      <a:schemeClr val="tx1"/>
                    </a:solidFill>
                    <a:cs typeface="+mn-ea"/>
                    <a:sym typeface="+mn-lt"/>
                  </a:rPr>
                  <a:t>资金监管</a:t>
                </a:r>
                <a:endParaRPr lang="en-US" altLang="zh-CN" sz="2800" b="1" dirty="0">
                  <a:solidFill>
                    <a:schemeClr val="tx1"/>
                  </a:solidFill>
                  <a:cs typeface="+mn-ea"/>
                  <a:sym typeface="+mn-lt"/>
                </a:endParaRPr>
              </a:p>
            </p:txBody>
          </p:sp>
          <p:sp>
            <p:nvSpPr>
              <p:cNvPr id="13" name="等腰三角形 12"/>
              <p:cNvSpPr/>
              <p:nvPr/>
            </p:nvSpPr>
            <p:spPr>
              <a:xfrm rot="19800000" flipH="1">
                <a:off x="2126734" y="3141707"/>
                <a:ext cx="910194" cy="784643"/>
              </a:xfrm>
              <a:prstGeom prst="triangle">
                <a:avLst/>
              </a:prstGeom>
              <a:solidFill>
                <a:schemeClr val="accent1"/>
              </a:solidFill>
              <a:ln>
                <a:noFill/>
              </a:ln>
            </p:spPr>
            <p:txBody>
              <a:bodyPr wrap="square" lIns="91440" tIns="45720" rIns="91440" bIns="45720" anchor="ctr">
                <a:normAutofit lnSpcReduction="10000"/>
              </a:bodyPr>
              <a:lstStyle/>
              <a:p>
                <a:pPr algn="ctr"/>
                <a:endParaRPr>
                  <a:cs typeface="+mn-ea"/>
                  <a:sym typeface="+mn-lt"/>
                </a:endParaRPr>
              </a:p>
            </p:txBody>
          </p:sp>
          <p:sp>
            <p:nvSpPr>
              <p:cNvPr id="14" name="文本框 13"/>
              <p:cNvSpPr txBox="1"/>
              <p:nvPr/>
            </p:nvSpPr>
            <p:spPr bwMode="auto">
              <a:xfrm>
                <a:off x="2408267" y="3407304"/>
                <a:ext cx="508712" cy="466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scene3d>
                  <a:camera prst="orthographicFront"/>
                  <a:lightRig rig="threePt" dir="t"/>
                </a:scene3d>
                <a:sp3d>
                  <a:bevelT w="1270" h="1270"/>
                </a:sp3d>
              </a:bodyPr>
              <a:lstStyle/>
              <a:p>
                <a:pPr algn="ctr"/>
                <a:r>
                  <a:rPr lang="en-US" altLang="ko-KR" sz="2000" b="1">
                    <a:solidFill>
                      <a:schemeClr val="bg1"/>
                    </a:solidFill>
                    <a:cs typeface="+mn-ea"/>
                    <a:sym typeface="+mn-lt"/>
                  </a:rPr>
                  <a:t>03</a:t>
                </a:r>
              </a:p>
            </p:txBody>
          </p:sp>
          <p:sp>
            <p:nvSpPr>
              <p:cNvPr id="15" name="箭头: 五边形 14"/>
              <p:cNvSpPr/>
              <p:nvPr/>
            </p:nvSpPr>
            <p:spPr>
              <a:xfrm>
                <a:off x="2581830" y="4262713"/>
                <a:ext cx="7080343" cy="581337"/>
              </a:xfrm>
              <a:prstGeom prst="homePlate">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anchor="ctr" anchorCtr="0" forceAA="0" compatLnSpc="1">
                <a:normAutofit lnSpcReduction="10000"/>
              </a:bodyPr>
              <a:lstStyle/>
              <a:p>
                <a:pPr algn="ctr">
                  <a:lnSpc>
                    <a:spcPct val="120000"/>
                  </a:lnSpc>
                </a:pPr>
                <a:r>
                  <a:rPr lang="zh-CN" altLang="en-US" sz="2800" b="1" dirty="0">
                    <a:solidFill>
                      <a:schemeClr val="tx1"/>
                    </a:solidFill>
                    <a:cs typeface="+mn-ea"/>
                    <a:sym typeface="+mn-lt"/>
                  </a:rPr>
                  <a:t>个税改革</a:t>
                </a:r>
                <a:endParaRPr lang="en-US" altLang="zh-CN" sz="2800" b="1" dirty="0">
                  <a:solidFill>
                    <a:schemeClr val="tx1"/>
                  </a:solidFill>
                  <a:cs typeface="+mn-ea"/>
                  <a:sym typeface="+mn-lt"/>
                </a:endParaRPr>
              </a:p>
            </p:txBody>
          </p:sp>
          <p:sp>
            <p:nvSpPr>
              <p:cNvPr id="16" name="等腰三角形 15"/>
              <p:cNvSpPr/>
              <p:nvPr/>
            </p:nvSpPr>
            <p:spPr>
              <a:xfrm rot="19800000" flipH="1">
                <a:off x="2126734" y="4058224"/>
                <a:ext cx="910194" cy="784643"/>
              </a:xfrm>
              <a:prstGeom prst="triangle">
                <a:avLst/>
              </a:prstGeom>
              <a:solidFill>
                <a:schemeClr val="accent2"/>
              </a:solidFill>
              <a:ln>
                <a:noFill/>
              </a:ln>
            </p:spPr>
            <p:txBody>
              <a:bodyPr wrap="square" lIns="91440" tIns="45720" rIns="91440" bIns="45720" anchor="ctr">
                <a:normAutofit lnSpcReduction="10000"/>
              </a:bodyPr>
              <a:lstStyle/>
              <a:p>
                <a:pPr algn="ctr"/>
                <a:endParaRPr>
                  <a:cs typeface="+mn-ea"/>
                  <a:sym typeface="+mn-lt"/>
                </a:endParaRPr>
              </a:p>
            </p:txBody>
          </p:sp>
          <p:sp>
            <p:nvSpPr>
              <p:cNvPr id="17" name="文本框 16"/>
              <p:cNvSpPr txBox="1"/>
              <p:nvPr/>
            </p:nvSpPr>
            <p:spPr bwMode="auto">
              <a:xfrm>
                <a:off x="2408267" y="4323821"/>
                <a:ext cx="508712" cy="466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scene3d>
                  <a:camera prst="orthographicFront"/>
                  <a:lightRig rig="threePt" dir="t"/>
                </a:scene3d>
                <a:sp3d>
                  <a:bevelT w="1270" h="1270"/>
                </a:sp3d>
              </a:bodyPr>
              <a:lstStyle/>
              <a:p>
                <a:pPr algn="ctr"/>
                <a:r>
                  <a:rPr lang="en-US" altLang="ko-KR" sz="2000" b="1">
                    <a:solidFill>
                      <a:schemeClr val="bg1"/>
                    </a:solidFill>
                    <a:cs typeface="+mn-ea"/>
                    <a:sym typeface="+mn-lt"/>
                  </a:rPr>
                  <a:t>04</a:t>
                </a:r>
              </a:p>
            </p:txBody>
          </p:sp>
          <p:sp>
            <p:nvSpPr>
              <p:cNvPr id="18" name="箭头: 五边形 17"/>
              <p:cNvSpPr/>
              <p:nvPr/>
            </p:nvSpPr>
            <p:spPr>
              <a:xfrm>
                <a:off x="2581830" y="5179229"/>
                <a:ext cx="7080343" cy="581337"/>
              </a:xfrm>
              <a:prstGeom prst="homePlate">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anchor="ctr" anchorCtr="0" forceAA="0" compatLnSpc="1">
                <a:normAutofit lnSpcReduction="10000"/>
              </a:bodyPr>
              <a:lstStyle/>
              <a:p>
                <a:pPr algn="ctr">
                  <a:lnSpc>
                    <a:spcPct val="120000"/>
                  </a:lnSpc>
                </a:pPr>
                <a:r>
                  <a:rPr lang="zh-CN" altLang="en-US" sz="2800" b="1" dirty="0">
                    <a:solidFill>
                      <a:schemeClr val="tx1"/>
                    </a:solidFill>
                    <a:cs typeface="+mn-ea"/>
                    <a:sym typeface="+mn-lt"/>
                  </a:rPr>
                  <a:t>企业税务风险</a:t>
                </a:r>
                <a:endParaRPr lang="en-US" altLang="zh-CN" sz="2800" b="1" dirty="0">
                  <a:solidFill>
                    <a:schemeClr val="tx1"/>
                  </a:solidFill>
                  <a:cs typeface="+mn-ea"/>
                  <a:sym typeface="+mn-lt"/>
                </a:endParaRPr>
              </a:p>
            </p:txBody>
          </p:sp>
          <p:sp>
            <p:nvSpPr>
              <p:cNvPr id="20" name="等腰三角形 19"/>
              <p:cNvSpPr/>
              <p:nvPr/>
            </p:nvSpPr>
            <p:spPr>
              <a:xfrm rot="19800000" flipH="1">
                <a:off x="2126734" y="4974740"/>
                <a:ext cx="910194" cy="784643"/>
              </a:xfrm>
              <a:prstGeom prst="triangle">
                <a:avLst/>
              </a:prstGeom>
              <a:solidFill>
                <a:schemeClr val="accent1"/>
              </a:solidFill>
              <a:ln>
                <a:noFill/>
              </a:ln>
            </p:spPr>
            <p:txBody>
              <a:bodyPr wrap="square" lIns="91440" tIns="45720" rIns="91440" bIns="45720" anchor="ctr">
                <a:normAutofit lnSpcReduction="10000"/>
              </a:bodyPr>
              <a:lstStyle/>
              <a:p>
                <a:pPr algn="ctr"/>
                <a:endParaRPr>
                  <a:cs typeface="+mn-ea"/>
                  <a:sym typeface="+mn-lt"/>
                </a:endParaRPr>
              </a:p>
            </p:txBody>
          </p:sp>
          <p:sp>
            <p:nvSpPr>
              <p:cNvPr id="21" name="文本框 20"/>
              <p:cNvSpPr txBox="1"/>
              <p:nvPr/>
            </p:nvSpPr>
            <p:spPr bwMode="auto">
              <a:xfrm>
                <a:off x="2408267" y="5240336"/>
                <a:ext cx="508712" cy="466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scene3d>
                  <a:camera prst="orthographicFront"/>
                  <a:lightRig rig="threePt" dir="t"/>
                </a:scene3d>
                <a:sp3d>
                  <a:bevelT w="1270" h="1270"/>
                </a:sp3d>
              </a:bodyPr>
              <a:lstStyle/>
              <a:p>
                <a:pPr algn="ctr"/>
                <a:r>
                  <a:rPr lang="en-US" altLang="ko-KR" sz="2000" b="1">
                    <a:solidFill>
                      <a:schemeClr val="bg1"/>
                    </a:solidFill>
                    <a:cs typeface="+mn-ea"/>
                    <a:sym typeface="+mn-lt"/>
                  </a:rPr>
                  <a:t>05</a:t>
                </a:r>
              </a:p>
            </p:txBody>
          </p:sp>
        </p:grpSp>
        <p:sp>
          <p:nvSpPr>
            <p:cNvPr id="22" name="矩形 21"/>
            <p:cNvSpPr/>
            <p:nvPr/>
          </p:nvSpPr>
          <p:spPr>
            <a:xfrm>
              <a:off x="811491" y="1376706"/>
              <a:ext cx="2044149" cy="369332"/>
            </a:xfrm>
            <a:prstGeom prst="rect">
              <a:avLst/>
            </a:prstGeom>
          </p:spPr>
          <p:txBody>
            <a:bodyPr wrap="square" lIns="91440" tIns="45720" rIns="91440" bIns="45720">
              <a:normAutofit/>
            </a:bodyPr>
            <a:lstStyle/>
            <a:p>
              <a:r>
                <a:rPr lang="zh-CN" altLang="en-US" dirty="0">
                  <a:cs typeface="+mn-ea"/>
                  <a:sym typeface="+mn-lt"/>
                </a:rPr>
                <a:t>目录</a:t>
              </a:r>
              <a:r>
                <a:rPr lang="en-US" altLang="zh-CN" dirty="0">
                  <a:cs typeface="+mn-ea"/>
                  <a:sym typeface="+mn-lt"/>
                </a:rPr>
                <a:t>/CONTENTS </a:t>
              </a:r>
              <a:endParaRPr lang="zh-CN" altLang="en-US" dirty="0">
                <a:cs typeface="+mn-ea"/>
                <a:sym typeface="+mn-lt"/>
              </a:endParaRPr>
            </a:p>
          </p:txBody>
        </p:sp>
      </p:grpSp>
      <p:sp>
        <p:nvSpPr>
          <p:cNvPr id="24" name="箭头: 五边形 23">
            <a:extLst>
              <a:ext uri="{FF2B5EF4-FFF2-40B4-BE49-F238E27FC236}">
                <a16:creationId xmlns:a16="http://schemas.microsoft.com/office/drawing/2014/main" id="{744DB224-F2F3-A8A5-9CD7-8ADB0F0FA44E}"/>
              </a:ext>
            </a:extLst>
          </p:cNvPr>
          <p:cNvSpPr/>
          <p:nvPr/>
        </p:nvSpPr>
        <p:spPr>
          <a:xfrm>
            <a:off x="3749394" y="5757336"/>
            <a:ext cx="6541540" cy="532786"/>
          </a:xfrm>
          <a:prstGeom prst="homePlate">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anchor="ctr" anchorCtr="0" forceAA="0" compatLnSpc="1">
            <a:normAutofit lnSpcReduction="10000"/>
          </a:bodyPr>
          <a:lstStyle/>
          <a:p>
            <a:pPr algn="ctr">
              <a:lnSpc>
                <a:spcPct val="120000"/>
              </a:lnSpc>
            </a:pPr>
            <a:r>
              <a:rPr lang="zh-CN" altLang="en-US" sz="2800" b="1" dirty="0">
                <a:solidFill>
                  <a:schemeClr val="tx1"/>
                </a:solidFill>
                <a:cs typeface="+mn-ea"/>
                <a:sym typeface="+mn-lt"/>
              </a:rPr>
              <a:t>应对之道</a:t>
            </a:r>
            <a:endParaRPr lang="en-US" altLang="zh-CN" sz="2800" b="1" dirty="0">
              <a:solidFill>
                <a:schemeClr val="tx1"/>
              </a:solidFill>
              <a:cs typeface="+mn-ea"/>
              <a:sym typeface="+mn-lt"/>
            </a:endParaRPr>
          </a:p>
        </p:txBody>
      </p:sp>
      <p:sp>
        <p:nvSpPr>
          <p:cNvPr id="2" name="等腰三角形 1">
            <a:extLst>
              <a:ext uri="{FF2B5EF4-FFF2-40B4-BE49-F238E27FC236}">
                <a16:creationId xmlns:a16="http://schemas.microsoft.com/office/drawing/2014/main" id="{C1D356FD-2CFD-17AA-D81E-D0874A7EB262}"/>
              </a:ext>
            </a:extLst>
          </p:cNvPr>
          <p:cNvSpPr/>
          <p:nvPr/>
        </p:nvSpPr>
        <p:spPr>
          <a:xfrm rot="19800000" flipH="1">
            <a:off x="3254285" y="5561140"/>
            <a:ext cx="840930" cy="719113"/>
          </a:xfrm>
          <a:prstGeom prst="triangle">
            <a:avLst/>
          </a:prstGeom>
          <a:solidFill>
            <a:schemeClr val="accent1"/>
          </a:solidFill>
          <a:ln>
            <a:noFill/>
          </a:ln>
        </p:spPr>
        <p:txBody>
          <a:bodyPr wrap="square" lIns="91440" tIns="45720" rIns="91440" bIns="45720" anchor="ctr">
            <a:normAutofit lnSpcReduction="10000"/>
          </a:bodyPr>
          <a:lstStyle/>
          <a:p>
            <a:pPr algn="ctr"/>
            <a:endParaRPr dirty="0">
              <a:cs typeface="+mn-ea"/>
              <a:sym typeface="+mn-lt"/>
            </a:endParaRPr>
          </a:p>
        </p:txBody>
      </p:sp>
      <p:sp>
        <p:nvSpPr>
          <p:cNvPr id="23" name="文本框 22">
            <a:extLst>
              <a:ext uri="{FF2B5EF4-FFF2-40B4-BE49-F238E27FC236}">
                <a16:creationId xmlns:a16="http://schemas.microsoft.com/office/drawing/2014/main" id="{9DD6E494-3C6E-227D-1AE2-63DAF360D401}"/>
              </a:ext>
            </a:extLst>
          </p:cNvPr>
          <p:cNvSpPr txBox="1"/>
          <p:nvPr/>
        </p:nvSpPr>
        <p:spPr bwMode="auto">
          <a:xfrm>
            <a:off x="3494927" y="5759719"/>
            <a:ext cx="470000" cy="427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rmAutofit/>
            <a:scene3d>
              <a:camera prst="orthographicFront"/>
              <a:lightRig rig="threePt" dir="t"/>
            </a:scene3d>
            <a:sp3d>
              <a:bevelT w="1270" h="1270"/>
            </a:sp3d>
          </a:bodyPr>
          <a:lstStyle/>
          <a:p>
            <a:pPr algn="ctr"/>
            <a:r>
              <a:rPr lang="en-US" altLang="zh-CN" sz="2000" b="1" dirty="0">
                <a:solidFill>
                  <a:schemeClr val="bg1"/>
                </a:solidFill>
                <a:cs typeface="+mn-ea"/>
                <a:sym typeface="+mn-lt"/>
              </a:rPr>
              <a:t>06</a:t>
            </a:r>
            <a:endParaRPr lang="en-US" altLang="ko-KR" sz="2000" b="1" dirty="0">
              <a:solidFill>
                <a:schemeClr val="bg1"/>
              </a:solidFill>
              <a:cs typeface="+mn-ea"/>
              <a:sym typeface="+mn-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2352098" y="2671870"/>
            <a:ext cx="5419185" cy="757130"/>
          </a:xfrm>
        </p:spPr>
        <p:txBody>
          <a:bodyPr>
            <a:spAutoFit/>
          </a:bodyPr>
          <a:lstStyle/>
          <a:p>
            <a:r>
              <a:rPr lang="zh-CN" altLang="en-US" sz="4800" dirty="0">
                <a:latin typeface="+mn-lt"/>
                <a:ea typeface="+mn-ea"/>
                <a:cs typeface="+mn-ea"/>
                <a:sym typeface="+mn-lt"/>
              </a:rPr>
              <a:t>征管环境</a:t>
            </a:r>
          </a:p>
        </p:txBody>
      </p:sp>
      <p:sp>
        <p:nvSpPr>
          <p:cNvPr id="9" name="文本框 8"/>
          <p:cNvSpPr txBox="1"/>
          <p:nvPr/>
        </p:nvSpPr>
        <p:spPr>
          <a:xfrm>
            <a:off x="753604" y="1790699"/>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cs typeface="+mn-ea"/>
                <a:sym typeface="+mn-lt"/>
              </a:rPr>
              <a:t>/01</a:t>
            </a:r>
            <a:endParaRPr lang="zh-CN" altLang="en-US" spc="100" dirty="0">
              <a:solidFill>
                <a:schemeClr val="accent1"/>
              </a:solidFill>
              <a:cs typeface="+mn-ea"/>
              <a:sym typeface="+mn-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88247E3-8C2B-DB26-4E38-494AD4621DA3}"/>
              </a:ext>
            </a:extLst>
          </p:cNvPr>
          <p:cNvSpPr>
            <a:spLocks noGrp="1"/>
          </p:cNvSpPr>
          <p:nvPr>
            <p:ph type="title"/>
          </p:nvPr>
        </p:nvSpPr>
        <p:spPr>
          <a:xfrm>
            <a:off x="669925" y="344905"/>
            <a:ext cx="3581234" cy="683795"/>
          </a:xfrm>
        </p:spPr>
        <p:txBody>
          <a:bodyPr/>
          <a:lstStyle/>
          <a:p>
            <a:r>
              <a:rPr lang="zh-CN" altLang="en-US" dirty="0"/>
              <a:t>征管环境</a:t>
            </a:r>
          </a:p>
        </p:txBody>
      </p:sp>
      <p:sp>
        <p:nvSpPr>
          <p:cNvPr id="3" name="页脚占位符 2">
            <a:extLst>
              <a:ext uri="{FF2B5EF4-FFF2-40B4-BE49-F238E27FC236}">
                <a16:creationId xmlns:a16="http://schemas.microsoft.com/office/drawing/2014/main" id="{14B5422C-3257-CB1B-5F58-F3459D1C0AC7}"/>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472A71E3-C5EF-0643-3C7F-1D608C245FF3}"/>
              </a:ext>
            </a:extLst>
          </p:cNvPr>
          <p:cNvSpPr>
            <a:spLocks noGrp="1"/>
          </p:cNvSpPr>
          <p:nvPr>
            <p:ph type="sldNum" sz="quarter" idx="12"/>
          </p:nvPr>
        </p:nvSpPr>
        <p:spPr/>
        <p:txBody>
          <a:bodyPr/>
          <a:lstStyle/>
          <a:p>
            <a:fld id="{5DD3DB80-B894-403A-B48E-6FDC1A72010E}" type="slidenum">
              <a:rPr lang="zh-CN" altLang="en-US" smtClean="0"/>
              <a:t>4</a:t>
            </a:fld>
            <a:endParaRPr lang="zh-CN" altLang="en-US"/>
          </a:p>
        </p:txBody>
      </p:sp>
      <p:sp>
        <p:nvSpPr>
          <p:cNvPr id="5" name="文本框 4">
            <a:extLst>
              <a:ext uri="{FF2B5EF4-FFF2-40B4-BE49-F238E27FC236}">
                <a16:creationId xmlns:a16="http://schemas.microsoft.com/office/drawing/2014/main" id="{A8E87662-1B2A-4EFC-3829-D440057F62D2}"/>
              </a:ext>
            </a:extLst>
          </p:cNvPr>
          <p:cNvSpPr txBox="1"/>
          <p:nvPr/>
        </p:nvSpPr>
        <p:spPr>
          <a:xfrm>
            <a:off x="714375" y="1169035"/>
            <a:ext cx="10479405" cy="4982845"/>
          </a:xfrm>
          <a:prstGeom prst="rect">
            <a:avLst/>
          </a:prstGeom>
          <a:noFill/>
        </p:spPr>
        <p:txBody>
          <a:bodyPr wrap="square" rtlCol="0">
            <a:noAutofit/>
          </a:bodyPr>
          <a:lstStyle/>
          <a:p>
            <a:pPr marL="0" indent="0" algn="l" rtl="0" eaLnBrk="0">
              <a:lnSpc>
                <a:spcPct val="190000"/>
              </a:lnSpc>
              <a:buNone/>
            </a:pPr>
            <a:r>
              <a:rPr lang="en-US" altLang="zh-CN"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    </a:t>
            </a:r>
            <a:r>
              <a:rPr lang="en-US" altLang="zh-CN" sz="2000" b="1" dirty="0">
                <a:solidFill>
                  <a:schemeClr val="bg2">
                    <a:lumMod val="90000"/>
                  </a:schemeClr>
                </a:solidFill>
                <a:latin typeface="微软雅黑" panose="020B0503020204020204" charset="-122"/>
                <a:ea typeface="微软雅黑" panose="020B0503020204020204" charset="-122"/>
                <a:cs typeface="微软雅黑" panose="020B0503020204020204" charset="-122"/>
                <a:sym typeface="+mn-ea"/>
              </a:rPr>
              <a:t> </a:t>
            </a:r>
            <a:r>
              <a:rPr lang="en-US" altLang="zh-CN" sz="2000" b="1" dirty="0">
                <a:gradFill>
                  <a:gsLst>
                    <a:gs pos="50000">
                      <a:schemeClr val="accent2"/>
                    </a:gs>
                    <a:gs pos="0">
                      <a:schemeClr val="accent2">
                        <a:lumMod val="25000"/>
                        <a:lumOff val="75000"/>
                      </a:schemeClr>
                    </a:gs>
                    <a:gs pos="100000">
                      <a:schemeClr val="accent2">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6月13日，维维股份突发公告，原控股子公司湖北枝江酒业股份有限公司（简称“枝江酒业”）因未按规定的申报期限对1994年1月1日至2009年10月31日的消费税进行纳税申报，被相关部门要求补缴税款逾8500万元。</a:t>
            </a:r>
            <a:endParaRPr lang="en-US" altLang="zh-CN" sz="2000" b="1" dirty="0">
              <a:solidFill>
                <a:srgbClr val="FF0000"/>
              </a:solidFill>
              <a:latin typeface="微软雅黑" panose="020B0503020204020204" charset="-122"/>
              <a:ea typeface="微软雅黑" panose="020B0503020204020204" charset="-122"/>
              <a:cs typeface="微软雅黑" panose="020B0503020204020204" charset="-122"/>
              <a:sym typeface="+mn-ea"/>
            </a:endParaRPr>
          </a:p>
          <a:p>
            <a:pPr marL="0" indent="0" algn="l" rtl="0" eaLnBrk="0">
              <a:lnSpc>
                <a:spcPct val="190000"/>
              </a:lnSpc>
              <a:buNone/>
            </a:pPr>
            <a:r>
              <a:rPr lang="en-US" altLang="zh-CN" dirty="0">
                <a:latin typeface="微软雅黑" panose="020B0503020204020204" charset="-122"/>
                <a:ea typeface="微软雅黑" panose="020B0503020204020204" charset="-122"/>
                <a:cs typeface="微软雅黑" panose="020B0503020204020204" charset="-122"/>
                <a:sym typeface="+mn-ea"/>
              </a:rPr>
              <a:t>      </a:t>
            </a:r>
            <a:r>
              <a:rPr lang="en-US" altLang="zh-CN" sz="2000" dirty="0">
                <a:latin typeface="微软雅黑" panose="020B0503020204020204" charset="-122"/>
                <a:ea typeface="微软雅黑" panose="020B0503020204020204" charset="-122"/>
                <a:cs typeface="微软雅黑" panose="020B0503020204020204" charset="-122"/>
                <a:sym typeface="+mn-ea"/>
              </a:rPr>
              <a:t>  6月13日，上海证券报记者采访湖北宜昌当地有关部门了解到，</a:t>
            </a:r>
            <a:r>
              <a:rPr lang="en-US" altLang="zh-CN" sz="2000" b="1" dirty="0">
                <a:solidFill>
                  <a:srgbClr val="FF0000"/>
                </a:solidFill>
                <a:latin typeface="微软雅黑" panose="020B0503020204020204" charset="-122"/>
                <a:ea typeface="微软雅黑" panose="020B0503020204020204" charset="-122"/>
                <a:cs typeface="微软雅黑" panose="020B0503020204020204" charset="-122"/>
                <a:sym typeface="+mn-ea"/>
              </a:rPr>
              <a:t>不存在“倒查30年”</a:t>
            </a:r>
            <a:r>
              <a:rPr lang="en-US" altLang="zh-CN" sz="2000" dirty="0">
                <a:latin typeface="微软雅黑" panose="020B0503020204020204" charset="-122"/>
                <a:ea typeface="微软雅黑" panose="020B0503020204020204" charset="-122"/>
                <a:cs typeface="微软雅黑" panose="020B0503020204020204" charset="-122"/>
                <a:sym typeface="+mn-ea"/>
              </a:rPr>
              <a:t>，此次对枝江酒业下发《税务事项通知书》，系审计部门发现枝江酒业前期有税款欠缴，税务部门按照程序正常追缴，“审计追欠，没啥特殊的原因和背景，不要误读。</a:t>
            </a:r>
            <a:r>
              <a:rPr lang="en-US" altLang="zh-CN" sz="2000" dirty="0">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000" dirty="0">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126901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24D9371-EBA5-8018-438E-16D2D15C8F01}"/>
              </a:ext>
            </a:extLst>
          </p:cNvPr>
          <p:cNvSpPr>
            <a:spLocks noGrp="1"/>
          </p:cNvSpPr>
          <p:nvPr>
            <p:ph type="title"/>
          </p:nvPr>
        </p:nvSpPr>
        <p:spPr>
          <a:xfrm>
            <a:off x="669924" y="239395"/>
            <a:ext cx="2262119" cy="789305"/>
          </a:xfrm>
        </p:spPr>
        <p:txBody>
          <a:bodyPr/>
          <a:lstStyle/>
          <a:p>
            <a:r>
              <a:rPr lang="zh-CN" altLang="en-US" dirty="0"/>
              <a:t>征管环境</a:t>
            </a:r>
          </a:p>
        </p:txBody>
      </p:sp>
      <p:sp>
        <p:nvSpPr>
          <p:cNvPr id="3" name="页脚占位符 2">
            <a:extLst>
              <a:ext uri="{FF2B5EF4-FFF2-40B4-BE49-F238E27FC236}">
                <a16:creationId xmlns:a16="http://schemas.microsoft.com/office/drawing/2014/main" id="{4B67A6DB-1DF5-FCA7-941E-729C4AAFBBBD}"/>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C37CACB2-1F1C-8230-A6CF-5306E93E50A5}"/>
              </a:ext>
            </a:extLst>
          </p:cNvPr>
          <p:cNvSpPr>
            <a:spLocks noGrp="1"/>
          </p:cNvSpPr>
          <p:nvPr>
            <p:ph type="sldNum" sz="quarter" idx="12"/>
          </p:nvPr>
        </p:nvSpPr>
        <p:spPr/>
        <p:txBody>
          <a:bodyPr/>
          <a:lstStyle/>
          <a:p>
            <a:fld id="{5DD3DB80-B894-403A-B48E-6FDC1A72010E}" type="slidenum">
              <a:rPr lang="zh-CN" altLang="en-US" smtClean="0"/>
              <a:t>5</a:t>
            </a:fld>
            <a:endParaRPr lang="zh-CN" altLang="en-US"/>
          </a:p>
        </p:txBody>
      </p:sp>
      <p:sp>
        <p:nvSpPr>
          <p:cNvPr id="5" name="文本框 4">
            <a:extLst>
              <a:ext uri="{FF2B5EF4-FFF2-40B4-BE49-F238E27FC236}">
                <a16:creationId xmlns:a16="http://schemas.microsoft.com/office/drawing/2014/main" id="{36BC2E86-DFE2-968B-8EEB-6A2B7323209A}"/>
              </a:ext>
            </a:extLst>
          </p:cNvPr>
          <p:cNvSpPr txBox="1"/>
          <p:nvPr/>
        </p:nvSpPr>
        <p:spPr>
          <a:xfrm>
            <a:off x="760730" y="1194435"/>
            <a:ext cx="10885805" cy="5424170"/>
          </a:xfrm>
          <a:prstGeom prst="rect">
            <a:avLst/>
          </a:prstGeom>
          <a:noFill/>
        </p:spPr>
        <p:txBody>
          <a:bodyPr wrap="square" rtlCol="0">
            <a:noAutofit/>
          </a:bodyPr>
          <a:lstStyle/>
          <a:p>
            <a:pPr marL="0" indent="0" algn="l" rtl="0" eaLnBrk="0" fontAlgn="auto">
              <a:lnSpc>
                <a:spcPct val="200000"/>
              </a:lnSpc>
              <a:buNone/>
            </a:pPr>
            <a:r>
              <a:rPr lang="zh-CN" altLang="en-US" b="1" dirty="0">
                <a:solidFill>
                  <a:srgbClr val="FF0000"/>
                </a:solidFill>
                <a:latin typeface="微软雅黑" panose="020B0503020204020204" charset="-122"/>
                <a:ea typeface="微软雅黑" panose="020B0503020204020204" charset="-122"/>
                <a:cs typeface="微软雅黑" panose="020B0503020204020204" charset="-122"/>
                <a:sym typeface="+mn-ea"/>
              </a:rPr>
              <a:t>国家税务总局发声</a:t>
            </a:r>
            <a:r>
              <a:rPr lang="en-US" altLang="zh-CN" b="1" dirty="0">
                <a:solidFill>
                  <a:schemeClr val="tx1"/>
                </a:solidFill>
                <a:latin typeface="微软雅黑" panose="020B0503020204020204" charset="-122"/>
                <a:ea typeface="微软雅黑" panose="020B0503020204020204" charset="-122"/>
                <a:cs typeface="微软雅黑" panose="020B0503020204020204" charset="-122"/>
                <a:sym typeface="+mn-ea"/>
              </a:rPr>
              <a:t>—</a:t>
            </a:r>
            <a:r>
              <a:rPr lang="zh-CN" altLang="en-US" b="1" dirty="0">
                <a:solidFill>
                  <a:schemeClr val="tx1"/>
                </a:solidFill>
                <a:latin typeface="微软雅黑" panose="020B0503020204020204" charset="-122"/>
                <a:ea typeface="微软雅黑" panose="020B0503020204020204" charset="-122"/>
                <a:cs typeface="微软雅黑" panose="020B0503020204020204" charset="-122"/>
                <a:sym typeface="+mn-ea"/>
              </a:rPr>
              <a:t>没有倒查</a:t>
            </a:r>
            <a:r>
              <a:rPr lang="en-US" altLang="zh-CN" b="1" dirty="0">
                <a:solidFill>
                  <a:schemeClr val="tx1"/>
                </a:solidFill>
                <a:latin typeface="微软雅黑" panose="020B0503020204020204" charset="-122"/>
                <a:ea typeface="微软雅黑" panose="020B0503020204020204" charset="-122"/>
                <a:cs typeface="微软雅黑" panose="020B0503020204020204" charset="-122"/>
                <a:sym typeface="+mn-ea"/>
              </a:rPr>
              <a:t>30</a:t>
            </a:r>
            <a:r>
              <a:rPr lang="zh-CN" altLang="en-US" b="1" dirty="0">
                <a:solidFill>
                  <a:schemeClr val="tx1"/>
                </a:solidFill>
                <a:latin typeface="微软雅黑" panose="020B0503020204020204" charset="-122"/>
                <a:ea typeface="微软雅黑" panose="020B0503020204020204" charset="-122"/>
                <a:cs typeface="微软雅黑" panose="020B0503020204020204" charset="-122"/>
                <a:sym typeface="+mn-ea"/>
              </a:rPr>
              <a:t>年</a:t>
            </a:r>
            <a:r>
              <a:rPr lang="en-US" altLang="zh-CN" b="1" dirty="0">
                <a:solidFill>
                  <a:schemeClr val="tx1"/>
                </a:solidFill>
                <a:latin typeface="微软雅黑" panose="020B0503020204020204" charset="-122"/>
                <a:ea typeface="微软雅黑" panose="020B0503020204020204" charset="-122"/>
                <a:cs typeface="微软雅黑" panose="020B0503020204020204" charset="-122"/>
                <a:sym typeface="+mn-ea"/>
              </a:rPr>
              <a:t>!!</a:t>
            </a:r>
            <a:endParaRPr lang="zh-CN" altLang="en-US" b="1"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marL="0" indent="0" algn="l" rtl="0" eaLnBrk="0" fontAlgn="auto">
              <a:lnSpc>
                <a:spcPct val="200000"/>
              </a:lnSpc>
              <a:buNone/>
            </a:pPr>
            <a:r>
              <a:rPr lang="zh-CN" altLang="en-US" sz="1600" b="1" dirty="0">
                <a:gradFill>
                  <a:gsLst>
                    <a:gs pos="50000">
                      <a:schemeClr val="accent2"/>
                    </a:gs>
                    <a:gs pos="0">
                      <a:schemeClr val="accent2">
                        <a:lumMod val="25000"/>
                        <a:lumOff val="75000"/>
                      </a:schemeClr>
                    </a:gs>
                    <a:gs pos="100000">
                      <a:schemeClr val="accent2">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首先，税务部门没有组织开展全国性、行业性、集中性的税务检查，更没有倒查20年、30年的安排</a:t>
            </a:r>
            <a:r>
              <a:rPr lang="zh-CN" altLang="en-US" sz="1600" dirty="0">
                <a:gradFill>
                  <a:gsLst>
                    <a:gs pos="50000">
                      <a:schemeClr val="accent2"/>
                    </a:gs>
                    <a:gs pos="0">
                      <a:schemeClr val="accent2">
                        <a:lumMod val="25000"/>
                        <a:lumOff val="75000"/>
                      </a:schemeClr>
                    </a:gs>
                    <a:gs pos="100000">
                      <a:schemeClr val="accent2">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a:t>
            </a:r>
          </a:p>
          <a:p>
            <a:pPr marL="0" indent="0" algn="l" rtl="0" eaLnBrk="0" fontAlgn="auto">
              <a:lnSpc>
                <a:spcPct val="200000"/>
              </a:lnSpc>
              <a:buNone/>
            </a:pPr>
            <a:r>
              <a:rPr lang="zh-CN" altLang="en-US" sz="1600" b="1" dirty="0">
                <a:gradFill>
                  <a:gsLst>
                    <a:gs pos="50000">
                      <a:schemeClr val="accent2"/>
                    </a:gs>
                    <a:gs pos="0">
                      <a:schemeClr val="accent2">
                        <a:lumMod val="25000"/>
                        <a:lumOff val="75000"/>
                      </a:schemeClr>
                    </a:gs>
                    <a:gs pos="100000">
                      <a:schemeClr val="accent2">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第二，税企双方始终休戚与共</a:t>
            </a:r>
            <a:r>
              <a:rPr lang="zh-CN" altLang="en-US" sz="1600" dirty="0">
                <a:solidFill>
                  <a:schemeClr val="tx1"/>
                </a:solidFill>
                <a:latin typeface="微软雅黑" panose="020B0503020204020204" charset="-122"/>
                <a:ea typeface="微软雅黑" panose="020B0503020204020204" charset="-122"/>
                <a:cs typeface="微软雅黑" panose="020B0503020204020204" charset="-122"/>
                <a:sym typeface="+mn-ea"/>
              </a:rPr>
              <a:t>。依法组织收入是税务部门的基本职责，支持企业发展是税务部门的应尽之责，广大经营主体好，国家税收才能好。税务部门一贯坚守保经营主体就是保经济税源的理念，坚决落实税费优惠政策，严格防范和查处违规征税收费行为，积极助力各类经营主体健康规范发展。</a:t>
            </a:r>
          </a:p>
          <a:p>
            <a:pPr marL="0" indent="0" algn="l" rtl="0" eaLnBrk="0" fontAlgn="auto">
              <a:lnSpc>
                <a:spcPct val="200000"/>
              </a:lnSpc>
              <a:buNone/>
            </a:pPr>
            <a:r>
              <a:rPr lang="zh-CN" altLang="en-US" sz="1600" b="1" dirty="0">
                <a:gradFill>
                  <a:gsLst>
                    <a:gs pos="50000">
                      <a:schemeClr val="accent2"/>
                    </a:gs>
                    <a:gs pos="0">
                      <a:schemeClr val="accent2">
                        <a:lumMod val="25000"/>
                        <a:lumOff val="75000"/>
                      </a:schemeClr>
                    </a:gs>
                    <a:gs pos="100000">
                      <a:schemeClr val="accent2">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第三，加强税收监管也是税务部门的法定职责</a:t>
            </a:r>
            <a:r>
              <a:rPr lang="zh-CN" altLang="en-US" sz="1600" dirty="0">
                <a:solidFill>
                  <a:schemeClr val="tx1"/>
                </a:solidFill>
                <a:latin typeface="微软雅黑" panose="020B0503020204020204" charset="-122"/>
                <a:ea typeface="微软雅黑" panose="020B0503020204020204" charset="-122"/>
                <a:cs typeface="微软雅黑" panose="020B0503020204020204" charset="-122"/>
                <a:sym typeface="+mn-ea"/>
              </a:rPr>
              <a:t>。国家税务总局将持续优化税务执法方式，着力推进精准监管、精确执法，重点打击偷逃抗骗税等违法犯罪行为，为守法企业营造公平竞争的税收营商环境。同时，也请广大纳税人对税务部门依法履职予以监督、理解、配合，对有关涉税争议，欢迎和支持纳税人通过法律途径积极妥当解决，切实维护自身合法权益。</a:t>
            </a:r>
            <a:endParaRPr lang="en-US" altLang="zh-CN" sz="1600"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Tree>
    <p:extLst>
      <p:ext uri="{BB962C8B-B14F-4D97-AF65-F5344CB8AC3E}">
        <p14:creationId xmlns:p14="http://schemas.microsoft.com/office/powerpoint/2010/main" val="508263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06BC20B-84C8-E12D-460F-48C9564CAE3B}"/>
              </a:ext>
            </a:extLst>
          </p:cNvPr>
          <p:cNvSpPr>
            <a:spLocks noGrp="1"/>
          </p:cNvSpPr>
          <p:nvPr>
            <p:ph type="title"/>
          </p:nvPr>
        </p:nvSpPr>
        <p:spPr/>
        <p:txBody>
          <a:bodyPr/>
          <a:lstStyle/>
          <a:p>
            <a:r>
              <a:rPr lang="zh-CN" altLang="en-US" dirty="0"/>
              <a:t>征管环境</a:t>
            </a:r>
          </a:p>
        </p:txBody>
      </p:sp>
      <p:sp>
        <p:nvSpPr>
          <p:cNvPr id="3" name="页脚占位符 2">
            <a:extLst>
              <a:ext uri="{FF2B5EF4-FFF2-40B4-BE49-F238E27FC236}">
                <a16:creationId xmlns:a16="http://schemas.microsoft.com/office/drawing/2014/main" id="{1666AA9D-A948-CD0E-6DC7-28B0D39031AC}"/>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FD6D56C0-C32E-72A2-599F-B1983A5D3BA4}"/>
              </a:ext>
            </a:extLst>
          </p:cNvPr>
          <p:cNvSpPr>
            <a:spLocks noGrp="1"/>
          </p:cNvSpPr>
          <p:nvPr>
            <p:ph type="sldNum" sz="quarter" idx="12"/>
          </p:nvPr>
        </p:nvSpPr>
        <p:spPr/>
        <p:txBody>
          <a:bodyPr/>
          <a:lstStyle/>
          <a:p>
            <a:fld id="{5DD3DB80-B894-403A-B48E-6FDC1A72010E}" type="slidenum">
              <a:rPr lang="zh-CN" altLang="en-US" smtClean="0"/>
              <a:t>6</a:t>
            </a:fld>
            <a:endParaRPr lang="zh-CN" altLang="en-US"/>
          </a:p>
        </p:txBody>
      </p:sp>
      <p:sp>
        <p:nvSpPr>
          <p:cNvPr id="6" name="文本框 5">
            <a:extLst>
              <a:ext uri="{FF2B5EF4-FFF2-40B4-BE49-F238E27FC236}">
                <a16:creationId xmlns:a16="http://schemas.microsoft.com/office/drawing/2014/main" id="{6EBF8F91-4030-2246-2811-D58E68D5BAEC}"/>
              </a:ext>
            </a:extLst>
          </p:cNvPr>
          <p:cNvSpPr txBox="1"/>
          <p:nvPr/>
        </p:nvSpPr>
        <p:spPr>
          <a:xfrm>
            <a:off x="964565" y="1155700"/>
            <a:ext cx="9702800" cy="4996180"/>
          </a:xfrm>
          <a:prstGeom prst="rect">
            <a:avLst/>
          </a:prstGeom>
          <a:noFill/>
        </p:spPr>
        <p:txBody>
          <a:bodyPr wrap="square" rtlCol="0">
            <a:noAutofit/>
          </a:bodyPr>
          <a:lstStyle/>
          <a:p>
            <a:r>
              <a:rPr lang="zh-CN" altLang="en-US" sz="2000" dirty="0"/>
              <a:t>维维股份公告原子公司枝江酒业</a:t>
            </a:r>
            <a:r>
              <a:rPr lang="en-US" altLang="zh-CN" sz="2000" dirty="0"/>
              <a:t>1994-2009</a:t>
            </a:r>
            <a:r>
              <a:rPr lang="zh-CN" altLang="en-US" sz="2000" dirty="0"/>
              <a:t>年需补税</a:t>
            </a:r>
            <a:r>
              <a:rPr lang="en-US" altLang="zh-CN" sz="2000" dirty="0"/>
              <a:t>8500</a:t>
            </a:r>
            <a:r>
              <a:rPr lang="zh-CN" altLang="en-US" sz="2000" dirty="0"/>
              <a:t>万。</a:t>
            </a:r>
            <a:endParaRPr lang="en-US" altLang="zh-CN" sz="2000" dirty="0"/>
          </a:p>
          <a:p>
            <a:endParaRPr lang="en-US" altLang="zh-CN" sz="2000" dirty="0"/>
          </a:p>
          <a:p>
            <a:r>
              <a:rPr lang="zh-CN" altLang="en-US" sz="2000" dirty="0"/>
              <a:t>广州佛山</a:t>
            </a:r>
            <a:r>
              <a:rPr lang="en-US" altLang="zh-CN" sz="2000" dirty="0"/>
              <a:t>:</a:t>
            </a:r>
            <a:r>
              <a:rPr lang="zh-CN" altLang="en-US" sz="2000" dirty="0"/>
              <a:t>新</a:t>
            </a:r>
            <a:r>
              <a:rPr lang="en-US" altLang="zh-CN" sz="2000" dirty="0"/>
              <a:t>S</a:t>
            </a:r>
            <a:r>
              <a:rPr lang="zh-CN" altLang="en-US" sz="2000" dirty="0"/>
              <a:t>届酒店被查</a:t>
            </a:r>
            <a:r>
              <a:rPr lang="en-US" altLang="zh-CN" sz="2000" dirty="0"/>
              <a:t>25</a:t>
            </a:r>
            <a:r>
              <a:rPr lang="zh-CN" altLang="en-US" sz="2000" dirty="0"/>
              <a:t>年，因立是税务问题补税</a:t>
            </a:r>
            <a:r>
              <a:rPr lang="en-US" altLang="zh-CN" sz="2000" dirty="0"/>
              <a:t>90</a:t>
            </a:r>
            <a:r>
              <a:rPr lang="zh-CN" altLang="en-US" sz="2000" dirty="0"/>
              <a:t>余万元。</a:t>
            </a:r>
            <a:endParaRPr lang="en-US" altLang="zh-CN" sz="2000" dirty="0"/>
          </a:p>
          <a:p>
            <a:endParaRPr lang="en-US" altLang="zh-CN" sz="2000" dirty="0"/>
          </a:p>
          <a:p>
            <a:r>
              <a:rPr lang="zh-CN" altLang="en-US" sz="2000" dirty="0"/>
              <a:t>青海税务：上市公司藏格矿业被查</a:t>
            </a:r>
            <a:r>
              <a:rPr lang="en-US" altLang="zh-CN" sz="2000" dirty="0"/>
              <a:t>20</a:t>
            </a:r>
            <a:r>
              <a:rPr lang="zh-CN" altLang="en-US" sz="2000" dirty="0"/>
              <a:t>年，最终应补缴税款及滞纳金合计近</a:t>
            </a:r>
            <a:r>
              <a:rPr lang="en-US" altLang="zh-CN" sz="2000" dirty="0"/>
              <a:t>1.88</a:t>
            </a:r>
            <a:r>
              <a:rPr lang="zh-CN" altLang="en-US" sz="2000" dirty="0"/>
              <a:t>亿，其中滞纳金是税款的</a:t>
            </a:r>
            <a:r>
              <a:rPr lang="en-US" altLang="zh-CN" sz="2000" dirty="0"/>
              <a:t>2.38</a:t>
            </a:r>
            <a:r>
              <a:rPr lang="zh-CN" altLang="en-US" sz="2000" dirty="0"/>
              <a:t>倍。</a:t>
            </a:r>
            <a:endParaRPr lang="en-US" altLang="zh-CN" sz="2000" dirty="0"/>
          </a:p>
          <a:p>
            <a:endParaRPr lang="en-US" altLang="zh-CN" sz="2000" dirty="0"/>
          </a:p>
          <a:p>
            <a:r>
              <a:rPr lang="zh-CN" altLang="en-US" sz="2000" dirty="0"/>
              <a:t>广东惠州：惠州</a:t>
            </a:r>
            <a:r>
              <a:rPr lang="en-US" altLang="zh-CN" sz="2000" dirty="0"/>
              <a:t>T</a:t>
            </a:r>
            <a:r>
              <a:rPr lang="zh-CN" altLang="en-US" sz="2000" dirty="0"/>
              <a:t>基集团被查</a:t>
            </a:r>
            <a:r>
              <a:rPr lang="en-US" altLang="zh-CN" sz="2000" dirty="0"/>
              <a:t>20</a:t>
            </a:r>
            <a:r>
              <a:rPr lang="zh-CN" altLang="en-US" sz="2000" dirty="0"/>
              <a:t>年，追缴在</a:t>
            </a:r>
            <a:r>
              <a:rPr lang="en-US" altLang="zh-CN" sz="2000" dirty="0"/>
              <a:t>2000-2008</a:t>
            </a:r>
            <a:r>
              <a:rPr lang="zh-CN" altLang="en-US" sz="2000" dirty="0"/>
              <a:t>年偷漏税应纳税款</a:t>
            </a:r>
            <a:r>
              <a:rPr lang="en-US" altLang="zh-CN" sz="2000" dirty="0"/>
              <a:t>5305.92</a:t>
            </a:r>
            <a:r>
              <a:rPr lang="zh-CN" altLang="en-US" sz="2000" dirty="0"/>
              <a:t>万。</a:t>
            </a:r>
            <a:endParaRPr lang="en-US" altLang="zh-CN" sz="2000" dirty="0"/>
          </a:p>
          <a:p>
            <a:endParaRPr lang="en-US" altLang="zh-CN" sz="2000" dirty="0"/>
          </a:p>
          <a:p>
            <a:r>
              <a:rPr lang="zh-CN" altLang="en-US" sz="2000" dirty="0"/>
              <a:t>湖南岳阳：本地知名企业开发商被查</a:t>
            </a:r>
            <a:r>
              <a:rPr lang="en-US" altLang="zh-CN" sz="2000" dirty="0"/>
              <a:t>20</a:t>
            </a:r>
            <a:r>
              <a:rPr lang="zh-CN" altLang="en-US" sz="2000" dirty="0"/>
              <a:t>年，依法追缴补税罚款</a:t>
            </a:r>
            <a:r>
              <a:rPr lang="en-US" altLang="zh-CN" sz="2000" dirty="0"/>
              <a:t>9</a:t>
            </a:r>
            <a:r>
              <a:rPr lang="zh-CN" altLang="en-US" sz="2000" dirty="0"/>
              <a:t>亿多元</a:t>
            </a:r>
            <a:endParaRPr lang="en-US" altLang="zh-CN" sz="2000" dirty="0"/>
          </a:p>
          <a:p>
            <a:endParaRPr lang="en-US" altLang="zh-CN" sz="2000" dirty="0"/>
          </a:p>
          <a:p>
            <a:r>
              <a:rPr lang="zh-CN" altLang="en-US" sz="2000" dirty="0"/>
              <a:t>杭州税务：杭州</a:t>
            </a:r>
            <a:r>
              <a:rPr lang="en-US" altLang="zh-CN" sz="2000" dirty="0"/>
              <a:t>Y</a:t>
            </a:r>
            <a:r>
              <a:rPr lang="zh-CN" altLang="en-US" sz="2000" dirty="0"/>
              <a:t>裳服装被查</a:t>
            </a:r>
            <a:r>
              <a:rPr lang="en-US" altLang="zh-CN" sz="2000" dirty="0"/>
              <a:t>10</a:t>
            </a:r>
            <a:r>
              <a:rPr lang="zh-CN" altLang="en-US" sz="2000" dirty="0"/>
              <a:t>年，在</a:t>
            </a:r>
            <a:r>
              <a:rPr lang="en-US" altLang="zh-CN" sz="2000" dirty="0"/>
              <a:t>2014</a:t>
            </a:r>
            <a:r>
              <a:rPr lang="zh-CN" altLang="en-US" sz="2000" dirty="0"/>
              <a:t>年</a:t>
            </a:r>
            <a:r>
              <a:rPr lang="en-US" altLang="zh-CN" sz="2000" dirty="0"/>
              <a:t>-2021</a:t>
            </a:r>
            <a:r>
              <a:rPr lang="zh-CN" altLang="en-US" sz="2000" dirty="0"/>
              <a:t>年偷税漏税</a:t>
            </a:r>
            <a:r>
              <a:rPr lang="en-US" altLang="zh-CN" sz="2000" dirty="0"/>
              <a:t>2.1</a:t>
            </a:r>
            <a:r>
              <a:rPr lang="zh-CN" altLang="en-US" sz="2000" dirty="0"/>
              <a:t>亿，依法进行严肃处理，追缴补税罚款</a:t>
            </a:r>
            <a:r>
              <a:rPr lang="en-US" altLang="zh-CN" sz="2000" dirty="0"/>
              <a:t>3.6</a:t>
            </a:r>
            <a:r>
              <a:rPr lang="zh-CN" altLang="en-US" sz="2000" dirty="0"/>
              <a:t>亿</a:t>
            </a:r>
          </a:p>
        </p:txBody>
      </p:sp>
    </p:spTree>
    <p:extLst>
      <p:ext uri="{BB962C8B-B14F-4D97-AF65-F5344CB8AC3E}">
        <p14:creationId xmlns:p14="http://schemas.microsoft.com/office/powerpoint/2010/main" val="254559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9291197-DAFC-7A80-C777-C5D7279CEED1}"/>
              </a:ext>
            </a:extLst>
          </p:cNvPr>
          <p:cNvSpPr>
            <a:spLocks noGrp="1"/>
          </p:cNvSpPr>
          <p:nvPr>
            <p:ph type="title"/>
          </p:nvPr>
        </p:nvSpPr>
        <p:spPr>
          <a:xfrm>
            <a:off x="669925" y="268357"/>
            <a:ext cx="2053398" cy="760343"/>
          </a:xfrm>
        </p:spPr>
        <p:txBody>
          <a:bodyPr/>
          <a:lstStyle/>
          <a:p>
            <a:r>
              <a:rPr lang="zh-CN" altLang="en-US" dirty="0"/>
              <a:t>征管环境</a:t>
            </a:r>
          </a:p>
        </p:txBody>
      </p:sp>
      <p:sp>
        <p:nvSpPr>
          <p:cNvPr id="3" name="页脚占位符 2">
            <a:extLst>
              <a:ext uri="{FF2B5EF4-FFF2-40B4-BE49-F238E27FC236}">
                <a16:creationId xmlns:a16="http://schemas.microsoft.com/office/drawing/2014/main" id="{59C25042-D4DC-CCBC-1F2B-065DB2A51936}"/>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4BA11B4B-EA65-AF28-B810-A3118ACEC20F}"/>
              </a:ext>
            </a:extLst>
          </p:cNvPr>
          <p:cNvSpPr>
            <a:spLocks noGrp="1"/>
          </p:cNvSpPr>
          <p:nvPr>
            <p:ph type="sldNum" sz="quarter" idx="12"/>
          </p:nvPr>
        </p:nvSpPr>
        <p:spPr/>
        <p:txBody>
          <a:bodyPr/>
          <a:lstStyle/>
          <a:p>
            <a:fld id="{5DD3DB80-B894-403A-B48E-6FDC1A72010E}" type="slidenum">
              <a:rPr lang="zh-CN" altLang="en-US" smtClean="0"/>
              <a:t>7</a:t>
            </a:fld>
            <a:endParaRPr lang="zh-CN" altLang="en-US"/>
          </a:p>
        </p:txBody>
      </p:sp>
      <p:sp>
        <p:nvSpPr>
          <p:cNvPr id="5" name="文本框 4">
            <a:extLst>
              <a:ext uri="{FF2B5EF4-FFF2-40B4-BE49-F238E27FC236}">
                <a16:creationId xmlns:a16="http://schemas.microsoft.com/office/drawing/2014/main" id="{1D158EBC-D414-3236-DD8B-5F25CDAF3ABB}"/>
              </a:ext>
            </a:extLst>
          </p:cNvPr>
          <p:cNvSpPr txBox="1"/>
          <p:nvPr/>
        </p:nvSpPr>
        <p:spPr>
          <a:xfrm>
            <a:off x="657860" y="972185"/>
            <a:ext cx="10535920" cy="5179695"/>
          </a:xfrm>
          <a:prstGeom prst="rect">
            <a:avLst/>
          </a:prstGeom>
          <a:noFill/>
        </p:spPr>
        <p:txBody>
          <a:bodyPr wrap="square" rtlCol="0">
            <a:noAutofit/>
          </a:bodyPr>
          <a:lstStyle/>
          <a:p>
            <a:pPr marL="0" indent="0" algn="l" rtl="0" eaLnBrk="0">
              <a:lnSpc>
                <a:spcPct val="190000"/>
              </a:lnSpc>
              <a:buNone/>
            </a:pPr>
            <a:r>
              <a:rPr lang="en-US" altLang="zh-CN" dirty="0">
                <a:latin typeface="微软雅黑" panose="020B0503020204020204" charset="-122"/>
                <a:ea typeface="微软雅黑" panose="020B0503020204020204" charset="-122"/>
                <a:cs typeface="微软雅黑" panose="020B0503020204020204" charset="-122"/>
                <a:sym typeface="+mn-ea"/>
              </a:rPr>
              <a:t>《中华人民共和国税收征收管理法》：</a:t>
            </a:r>
          </a:p>
          <a:p>
            <a:pPr marL="0" indent="0" algn="l" rtl="0" eaLnBrk="0">
              <a:lnSpc>
                <a:spcPct val="190000"/>
              </a:lnSpc>
              <a:buNone/>
            </a:pPr>
            <a:r>
              <a:rPr lang="en-US" altLang="zh-CN" b="1" dirty="0">
                <a:solidFill>
                  <a:srgbClr val="FF0000"/>
                </a:solidFill>
                <a:latin typeface="微软雅黑" panose="020B0503020204020204" charset="-122"/>
                <a:ea typeface="微软雅黑" panose="020B0503020204020204" charset="-122"/>
                <a:cs typeface="微软雅黑" panose="020B0503020204020204" charset="-122"/>
                <a:sym typeface="+mn-ea"/>
              </a:rPr>
              <a:t>第五十二条</a:t>
            </a:r>
            <a:r>
              <a:rPr lang="en-US" altLang="zh-CN" dirty="0">
                <a:latin typeface="微软雅黑" panose="020B0503020204020204" charset="-122"/>
                <a:ea typeface="微软雅黑" panose="020B0503020204020204" charset="-122"/>
                <a:cs typeface="微软雅黑" panose="020B0503020204020204" charset="-122"/>
                <a:sym typeface="+mn-ea"/>
              </a:rPr>
              <a:t>  </a:t>
            </a:r>
            <a:endParaRPr lang="en-US" altLang="zh-CN"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marL="0" indent="0" algn="l" rtl="0" eaLnBrk="0">
              <a:lnSpc>
                <a:spcPct val="190000"/>
              </a:lnSpc>
              <a:buNone/>
            </a:pPr>
            <a:r>
              <a:rPr lang="en-US" altLang="zh-CN" dirty="0">
                <a:latin typeface="微软雅黑" panose="020B0503020204020204" charset="-122"/>
                <a:ea typeface="微软雅黑" panose="020B0503020204020204" charset="-122"/>
                <a:cs typeface="微软雅黑" panose="020B0503020204020204" charset="-122"/>
                <a:sym typeface="+mn-ea"/>
              </a:rPr>
              <a:t>1、因税务机关的责任，致使纳税人、扣缴义务人未缴或者少缴税款的，税务机关在三年内可以要求纳税人、扣缴义务人补缴税款，但是不得加收滞纳金。</a:t>
            </a:r>
            <a:endParaRPr lang="en-US" altLang="zh-CN"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marL="0" indent="0" algn="l" rtl="0" eaLnBrk="0">
              <a:lnSpc>
                <a:spcPct val="190000"/>
              </a:lnSpc>
              <a:buNone/>
            </a:pPr>
            <a:r>
              <a:rPr lang="en-US" altLang="zh-CN" dirty="0">
                <a:latin typeface="微软雅黑" panose="020B0503020204020204" charset="-122"/>
                <a:ea typeface="微软雅黑" panose="020B0503020204020204" charset="-122"/>
                <a:cs typeface="微软雅黑" panose="020B0503020204020204" charset="-122"/>
                <a:sym typeface="+mn-ea"/>
              </a:rPr>
              <a:t>2、因纳税人、扣缴义务人计算错误等失误，未缴或者少缴税款的，税务机关在三年内可以追征税款、滞纳金；有特殊情况的，追征期可以延长到五年。</a:t>
            </a:r>
            <a:endParaRPr lang="en-US" altLang="zh-CN"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marL="0" indent="0" algn="l" rtl="0" eaLnBrk="0">
              <a:lnSpc>
                <a:spcPct val="190000"/>
              </a:lnSpc>
              <a:buNone/>
            </a:pPr>
            <a:r>
              <a:rPr lang="en-US" altLang="zh-CN" dirty="0">
                <a:latin typeface="微软雅黑" panose="020B0503020204020204" charset="-122"/>
                <a:ea typeface="微软雅黑" panose="020B0503020204020204" charset="-122"/>
                <a:cs typeface="微软雅黑" panose="020B0503020204020204" charset="-122"/>
                <a:sym typeface="+mn-ea"/>
              </a:rPr>
              <a:t>3、对</a:t>
            </a:r>
            <a:r>
              <a:rPr lang="zh-CN" altLang="en-US" dirty="0">
                <a:latin typeface="微软雅黑" panose="020B0503020204020204" charset="-122"/>
                <a:ea typeface="微软雅黑" panose="020B0503020204020204" charset="-122"/>
                <a:cs typeface="微软雅黑" panose="020B0503020204020204" charset="-122"/>
                <a:sym typeface="+mn-ea"/>
              </a:rPr>
              <a:t>逃</a:t>
            </a:r>
            <a:r>
              <a:rPr lang="en-US" altLang="zh-CN" dirty="0" err="1">
                <a:latin typeface="微软雅黑" panose="020B0503020204020204" charset="-122"/>
                <a:ea typeface="微软雅黑" panose="020B0503020204020204" charset="-122"/>
                <a:cs typeface="微软雅黑" panose="020B0503020204020204" charset="-122"/>
                <a:sym typeface="+mn-ea"/>
              </a:rPr>
              <a:t>税、抗税、骗税的，税务机关追征其未缴或者少缴的税款、滞纳金或者所骗取的税款</a:t>
            </a:r>
            <a:r>
              <a:rPr lang="en-US" altLang="zh-CN" dirty="0">
                <a:latin typeface="微软雅黑" panose="020B0503020204020204" charset="-122"/>
                <a:ea typeface="微软雅黑" panose="020B0503020204020204" charset="-122"/>
                <a:cs typeface="微软雅黑" panose="020B0503020204020204" charset="-122"/>
                <a:sym typeface="+mn-ea"/>
              </a:rPr>
              <a:t>，</a:t>
            </a:r>
          </a:p>
          <a:p>
            <a:pPr marL="0" indent="0" algn="l" rtl="0" eaLnBrk="0">
              <a:lnSpc>
                <a:spcPct val="190000"/>
              </a:lnSpc>
              <a:buNone/>
            </a:pPr>
            <a:r>
              <a:rPr lang="en-US" altLang="zh-CN" dirty="0" err="1">
                <a:latin typeface="微软雅黑" panose="020B0503020204020204" charset="-122"/>
                <a:ea typeface="微软雅黑" panose="020B0503020204020204" charset="-122"/>
                <a:cs typeface="微软雅黑" panose="020B0503020204020204" charset="-122"/>
                <a:sym typeface="+mn-ea"/>
              </a:rPr>
              <a:t>不受前款规定期限的限制</a:t>
            </a:r>
            <a:r>
              <a:rPr lang="en-US" altLang="zh-CN" dirty="0">
                <a:latin typeface="微软雅黑" panose="020B0503020204020204" charset="-122"/>
                <a:ea typeface="微软雅黑" panose="020B0503020204020204" charset="-122"/>
                <a:cs typeface="微软雅黑" panose="020B0503020204020204" charset="-122"/>
                <a:sym typeface="+mn-ea"/>
              </a:rPr>
              <a:t>。</a:t>
            </a:r>
            <a:endParaRPr lang="en-US" altLang="zh-CN"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marL="0" indent="0" algn="l" rtl="0" eaLnBrk="0">
              <a:lnSpc>
                <a:spcPct val="190000"/>
              </a:lnSpc>
              <a:buNone/>
            </a:pPr>
            <a:r>
              <a:rPr lang="en-US" altLang="zh-CN" b="1" dirty="0">
                <a:solidFill>
                  <a:srgbClr val="FF0000"/>
                </a:solidFill>
                <a:latin typeface="微软雅黑" panose="020B0503020204020204" charset="-122"/>
                <a:ea typeface="微软雅黑" panose="020B0503020204020204" charset="-122"/>
                <a:cs typeface="微软雅黑" panose="020B0503020204020204" charset="-122"/>
                <a:sym typeface="+mn-ea"/>
              </a:rPr>
              <a:t>第八十六条</a:t>
            </a:r>
          </a:p>
          <a:p>
            <a:pPr marL="0" indent="0" algn="l" rtl="0" eaLnBrk="0">
              <a:lnSpc>
                <a:spcPct val="190000"/>
              </a:lnSpc>
              <a:buNone/>
            </a:pPr>
            <a:r>
              <a:rPr lang="en-US" altLang="zh-CN" dirty="0">
                <a:latin typeface="微软雅黑" panose="020B0503020204020204" charset="-122"/>
                <a:ea typeface="微软雅黑" panose="020B0503020204020204" charset="-122"/>
                <a:cs typeface="微软雅黑" panose="020B0503020204020204" charset="-122"/>
                <a:sym typeface="+mn-ea"/>
              </a:rPr>
              <a:t>违反税收法律、行政法规应当给予行政处罚的行为，在五年内未被发现的，不再给予行政处罚</a:t>
            </a:r>
            <a:endParaRPr lang="zh-CN" altLang="en-US" dirty="0">
              <a:latin typeface="微软雅黑" panose="020B0503020204020204" charset="-122"/>
              <a:ea typeface="微软雅黑" panose="020B0503020204020204" charset="-122"/>
              <a:cs typeface="微软雅黑" panose="020B0503020204020204" charset="-122"/>
            </a:endParaRPr>
          </a:p>
        </p:txBody>
      </p:sp>
      <p:sp>
        <p:nvSpPr>
          <p:cNvPr id="6" name="矩形 5">
            <a:extLst>
              <a:ext uri="{FF2B5EF4-FFF2-40B4-BE49-F238E27FC236}">
                <a16:creationId xmlns:a16="http://schemas.microsoft.com/office/drawing/2014/main" id="{5F61BACD-9BD2-1DAE-7C81-8BF60DCB38FD}"/>
              </a:ext>
            </a:extLst>
          </p:cNvPr>
          <p:cNvSpPr/>
          <p:nvPr/>
        </p:nvSpPr>
        <p:spPr>
          <a:xfrm>
            <a:off x="9065846" y="2086708"/>
            <a:ext cx="539262" cy="46892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ln w="41275">
                <a:solidFill>
                  <a:srgbClr val="FF0000"/>
                </a:solidFill>
              </a:ln>
            </a:endParaRPr>
          </a:p>
        </p:txBody>
      </p:sp>
      <p:sp>
        <p:nvSpPr>
          <p:cNvPr id="7" name="矩形 6">
            <a:extLst>
              <a:ext uri="{FF2B5EF4-FFF2-40B4-BE49-F238E27FC236}">
                <a16:creationId xmlns:a16="http://schemas.microsoft.com/office/drawing/2014/main" id="{1F5499BD-12A7-0336-3AAC-564DD2334725}"/>
              </a:ext>
            </a:extLst>
          </p:cNvPr>
          <p:cNvSpPr/>
          <p:nvPr/>
        </p:nvSpPr>
        <p:spPr>
          <a:xfrm>
            <a:off x="8636239" y="3194538"/>
            <a:ext cx="539262" cy="46892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ln w="41275">
                <a:solidFill>
                  <a:srgbClr val="FF0000"/>
                </a:solidFill>
              </a:ln>
            </a:endParaRPr>
          </a:p>
        </p:txBody>
      </p:sp>
      <p:sp>
        <p:nvSpPr>
          <p:cNvPr id="8" name="矩形 7">
            <a:extLst>
              <a:ext uri="{FF2B5EF4-FFF2-40B4-BE49-F238E27FC236}">
                <a16:creationId xmlns:a16="http://schemas.microsoft.com/office/drawing/2014/main" id="{AC9EF2CB-AF55-0070-4456-D46F40C6FBCB}"/>
              </a:ext>
            </a:extLst>
          </p:cNvPr>
          <p:cNvSpPr/>
          <p:nvPr/>
        </p:nvSpPr>
        <p:spPr>
          <a:xfrm>
            <a:off x="5075454" y="3726622"/>
            <a:ext cx="539262" cy="46892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ln w="41275">
                <a:solidFill>
                  <a:srgbClr val="FF0000"/>
                </a:solidFill>
              </a:ln>
            </a:endParaRPr>
          </a:p>
        </p:txBody>
      </p:sp>
      <p:sp>
        <p:nvSpPr>
          <p:cNvPr id="9" name="矩形 8">
            <a:extLst>
              <a:ext uri="{FF2B5EF4-FFF2-40B4-BE49-F238E27FC236}">
                <a16:creationId xmlns:a16="http://schemas.microsoft.com/office/drawing/2014/main" id="{4DCDD703-9A73-DC40-969F-FD0F3755E8BB}"/>
              </a:ext>
            </a:extLst>
          </p:cNvPr>
          <p:cNvSpPr/>
          <p:nvPr/>
        </p:nvSpPr>
        <p:spPr>
          <a:xfrm>
            <a:off x="728589" y="4786366"/>
            <a:ext cx="2826374" cy="354802"/>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ln w="41275">
                <a:solidFill>
                  <a:srgbClr val="FF0000"/>
                </a:solidFill>
              </a:ln>
            </a:endParaRPr>
          </a:p>
        </p:txBody>
      </p:sp>
    </p:spTree>
    <p:extLst>
      <p:ext uri="{BB962C8B-B14F-4D97-AF65-F5344CB8AC3E}">
        <p14:creationId xmlns:p14="http://schemas.microsoft.com/office/powerpoint/2010/main" val="13313054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F4DAD93-D0A6-514A-8506-8A10C4450CE1}"/>
              </a:ext>
            </a:extLst>
          </p:cNvPr>
          <p:cNvSpPr>
            <a:spLocks noGrp="1"/>
          </p:cNvSpPr>
          <p:nvPr>
            <p:ph type="title"/>
          </p:nvPr>
        </p:nvSpPr>
        <p:spPr>
          <a:xfrm>
            <a:off x="669925" y="1"/>
            <a:ext cx="1934128" cy="1028699"/>
          </a:xfrm>
        </p:spPr>
        <p:txBody>
          <a:bodyPr/>
          <a:lstStyle/>
          <a:p>
            <a:r>
              <a:rPr lang="zh-CN" altLang="en-US" dirty="0"/>
              <a:t>征管环境</a:t>
            </a:r>
          </a:p>
        </p:txBody>
      </p:sp>
      <p:sp>
        <p:nvSpPr>
          <p:cNvPr id="3" name="页脚占位符 2">
            <a:extLst>
              <a:ext uri="{FF2B5EF4-FFF2-40B4-BE49-F238E27FC236}">
                <a16:creationId xmlns:a16="http://schemas.microsoft.com/office/drawing/2014/main" id="{2F78FCCC-B2E6-3BFF-F985-2E1B1A741191}"/>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B342F002-FF70-1450-C4D6-1E82F88A6A3B}"/>
              </a:ext>
            </a:extLst>
          </p:cNvPr>
          <p:cNvSpPr>
            <a:spLocks noGrp="1"/>
          </p:cNvSpPr>
          <p:nvPr>
            <p:ph type="sldNum" sz="quarter" idx="12"/>
          </p:nvPr>
        </p:nvSpPr>
        <p:spPr/>
        <p:txBody>
          <a:bodyPr/>
          <a:lstStyle/>
          <a:p>
            <a:fld id="{5DD3DB80-B894-403A-B48E-6FDC1A72010E}" type="slidenum">
              <a:rPr lang="zh-CN" altLang="en-US" smtClean="0"/>
              <a:t>8</a:t>
            </a:fld>
            <a:endParaRPr lang="zh-CN" altLang="en-US"/>
          </a:p>
        </p:txBody>
      </p:sp>
      <p:sp>
        <p:nvSpPr>
          <p:cNvPr id="5" name="文本框 4">
            <a:extLst>
              <a:ext uri="{FF2B5EF4-FFF2-40B4-BE49-F238E27FC236}">
                <a16:creationId xmlns:a16="http://schemas.microsoft.com/office/drawing/2014/main" id="{2B45B251-331B-23CA-91F4-F2BED1B10EC0}"/>
              </a:ext>
            </a:extLst>
          </p:cNvPr>
          <p:cNvSpPr txBox="1"/>
          <p:nvPr/>
        </p:nvSpPr>
        <p:spPr>
          <a:xfrm>
            <a:off x="738639" y="880930"/>
            <a:ext cx="10532110" cy="5565914"/>
          </a:xfrm>
          <a:prstGeom prst="rect">
            <a:avLst/>
          </a:prstGeom>
          <a:noFill/>
        </p:spPr>
        <p:txBody>
          <a:bodyPr wrap="square" rtlCol="0">
            <a:noAutofit/>
          </a:bodyPr>
          <a:lstStyle/>
          <a:p>
            <a:pPr marL="0" indent="0" algn="l" rtl="0" eaLnBrk="0" fontAlgn="auto">
              <a:lnSpc>
                <a:spcPct val="200000"/>
              </a:lnSpc>
              <a:buNone/>
            </a:pPr>
            <a:r>
              <a:rPr lang="en-US" altLang="zh-CN" sz="2400"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sym typeface="+mn-ea"/>
              </a:rPr>
              <a:t>未来三年税收环境是宽还是严？</a:t>
            </a:r>
            <a:endParaRPr lang="en-US" altLang="zh-CN" sz="2400"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marL="0" indent="0" algn="l" rtl="0" eaLnBrk="0" fontAlgn="auto">
              <a:lnSpc>
                <a:spcPct val="200000"/>
              </a:lnSpc>
              <a:buNone/>
            </a:pPr>
            <a:r>
              <a:rPr lang="en-US" altLang="zh-CN" sz="2000" b="1" dirty="0">
                <a:solidFill>
                  <a:srgbClr val="FF0000"/>
                </a:solidFill>
                <a:latin typeface="微软雅黑" panose="020B0503020204020204" charset="-122"/>
                <a:ea typeface="微软雅黑" panose="020B0503020204020204" charset="-122"/>
                <a:cs typeface="微软雅黑" panose="020B0503020204020204" charset="-122"/>
                <a:sym typeface="+mn-ea"/>
              </a:rPr>
              <a:t>  经济增长</a:t>
            </a:r>
            <a:endParaRPr lang="en-US" altLang="zh-CN" sz="2000" b="1" dirty="0">
              <a:solidFill>
                <a:schemeClr val="bg2"/>
              </a:solidFill>
              <a:latin typeface="微软雅黑" panose="020B0503020204020204" charset="-122"/>
              <a:ea typeface="微软雅黑" panose="020B0503020204020204" charset="-122"/>
              <a:cs typeface="微软雅黑" panose="020B0503020204020204" charset="-122"/>
              <a:sym typeface="+mn-ea"/>
            </a:endParaRPr>
          </a:p>
          <a:p>
            <a:pPr marL="0" indent="0" algn="l" rtl="0" eaLnBrk="0" fontAlgn="auto">
              <a:lnSpc>
                <a:spcPct val="200000"/>
              </a:lnSpc>
              <a:buNone/>
            </a:pPr>
            <a:r>
              <a:rPr lang="zh-CN" altLang="en-US" sz="2000" dirty="0">
                <a:latin typeface="微软雅黑" panose="020B0503020204020204" charset="-122"/>
                <a:ea typeface="微软雅黑" panose="020B0503020204020204" charset="-122"/>
                <a:cs typeface="微软雅黑" panose="020B0503020204020204" charset="-122"/>
                <a:sym typeface="+mn-ea"/>
              </a:rPr>
              <a:t>上半年</a:t>
            </a:r>
            <a:r>
              <a:rPr lang="en-US" altLang="zh-CN" sz="2000" dirty="0">
                <a:latin typeface="微软雅黑" panose="020B0503020204020204" charset="-122"/>
                <a:ea typeface="微软雅黑" panose="020B0503020204020204" charset="-122"/>
                <a:cs typeface="微软雅黑" panose="020B0503020204020204" charset="-122"/>
                <a:sym typeface="+mn-ea"/>
              </a:rPr>
              <a:t>，我国国内生产总值同比</a:t>
            </a:r>
            <a:r>
              <a:rPr lang="en-US" altLang="zh-CN" sz="2000" b="1" dirty="0">
                <a:solidFill>
                  <a:srgbClr val="FF0000"/>
                </a:solidFill>
                <a:latin typeface="微软雅黑" panose="020B0503020204020204" charset="-122"/>
                <a:ea typeface="微软雅黑" panose="020B0503020204020204" charset="-122"/>
                <a:cs typeface="微软雅黑" panose="020B0503020204020204" charset="-122"/>
                <a:sym typeface="+mn-ea"/>
              </a:rPr>
              <a:t>增长5.3</a:t>
            </a:r>
            <a:r>
              <a:rPr lang="en-US" altLang="zh-CN" sz="2000" dirty="0">
                <a:latin typeface="微软雅黑" panose="020B0503020204020204" charset="-122"/>
                <a:ea typeface="微软雅黑" panose="020B0503020204020204" charset="-122"/>
                <a:cs typeface="微软雅黑" panose="020B0503020204020204" charset="-122"/>
                <a:sym typeface="+mn-ea"/>
              </a:rPr>
              <a:t>%，好于预期，为全年实现经济总量增长5%的目标奠定了扎实基础。</a:t>
            </a:r>
            <a:endParaRPr lang="en-US" altLang="zh-CN" sz="2000"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marL="0" indent="0" algn="l" rtl="0" eaLnBrk="0" fontAlgn="auto">
              <a:lnSpc>
                <a:spcPct val="200000"/>
              </a:lnSpc>
              <a:buNone/>
            </a:pPr>
            <a:r>
              <a:rPr lang="en-US" altLang="zh-CN" sz="2000" b="1" dirty="0">
                <a:solidFill>
                  <a:srgbClr val="FF0000"/>
                </a:solidFill>
                <a:latin typeface="微软雅黑" panose="020B0503020204020204" charset="-122"/>
                <a:ea typeface="微软雅黑" panose="020B0503020204020204" charset="-122"/>
                <a:cs typeface="微软雅黑" panose="020B0503020204020204" charset="-122"/>
                <a:sym typeface="+mn-ea"/>
              </a:rPr>
              <a:t>  税收收入</a:t>
            </a:r>
          </a:p>
          <a:p>
            <a:pPr marL="0" indent="0" algn="l" rtl="0" eaLnBrk="0" fontAlgn="auto">
              <a:lnSpc>
                <a:spcPct val="200000"/>
              </a:lnSpc>
              <a:buNone/>
            </a:pPr>
            <a:r>
              <a:rPr lang="zh-CN" altLang="en-US" sz="2000" dirty="0">
                <a:latin typeface="微软雅黑" panose="020B0503020204020204" charset="-122"/>
                <a:ea typeface="微软雅黑" panose="020B0503020204020204" charset="-122"/>
                <a:cs typeface="微软雅黑" panose="020B0503020204020204" charset="-122"/>
                <a:sym typeface="+mn-ea"/>
              </a:rPr>
              <a:t>上半年</a:t>
            </a:r>
            <a:r>
              <a:rPr lang="en-US" altLang="zh-CN" sz="2000" dirty="0">
                <a:latin typeface="微软雅黑" panose="020B0503020204020204" charset="-122"/>
                <a:ea typeface="微软雅黑" panose="020B0503020204020204" charset="-122"/>
                <a:cs typeface="微软雅黑" panose="020B0503020204020204" charset="-122"/>
                <a:sym typeface="+mn-ea"/>
              </a:rPr>
              <a:t>，全国税收收入94080亿元，同比</a:t>
            </a:r>
            <a:r>
              <a:rPr lang="en-US" altLang="zh-CN" sz="2000" b="1" dirty="0">
                <a:solidFill>
                  <a:srgbClr val="FF0000"/>
                </a:solidFill>
                <a:latin typeface="微软雅黑" panose="020B0503020204020204" charset="-122"/>
                <a:ea typeface="微软雅黑" panose="020B0503020204020204" charset="-122"/>
                <a:cs typeface="微软雅黑" panose="020B0503020204020204" charset="-122"/>
                <a:sym typeface="+mn-ea"/>
              </a:rPr>
              <a:t>下降5.6%</a:t>
            </a:r>
            <a:r>
              <a:rPr lang="en-US" altLang="zh-CN" sz="2000" dirty="0">
                <a:latin typeface="微软雅黑" panose="020B0503020204020204" charset="-122"/>
                <a:ea typeface="微软雅黑" panose="020B0503020204020204" charset="-122"/>
                <a:cs typeface="微软雅黑" panose="020B0503020204020204" charset="-122"/>
                <a:sym typeface="+mn-ea"/>
              </a:rPr>
              <a:t>；非税收入21833亿元，同比增长11.7%；</a:t>
            </a:r>
            <a:endParaRPr lang="en-US" altLang="zh-CN" sz="2000"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marL="0" indent="0" algn="l" rtl="0" eaLnBrk="0" fontAlgn="auto">
              <a:lnSpc>
                <a:spcPct val="200000"/>
              </a:lnSpc>
              <a:buNone/>
            </a:pPr>
            <a:r>
              <a:rPr lang="zh-CN" altLang="en-US" sz="2000" dirty="0">
                <a:latin typeface="微软雅黑" panose="020B0503020204020204" charset="-122"/>
                <a:ea typeface="微软雅黑" panose="020B0503020204020204" charset="-122"/>
                <a:cs typeface="微软雅黑" panose="020B0503020204020204" charset="-122"/>
              </a:rPr>
              <a:t>   国内增值税：</a:t>
            </a:r>
            <a:r>
              <a:rPr lang="en-US" altLang="zh-CN" sz="2000" dirty="0">
                <a:latin typeface="微软雅黑" panose="020B0503020204020204" charset="-122"/>
                <a:ea typeface="微软雅黑" panose="020B0503020204020204" charset="-122"/>
                <a:cs typeface="微软雅黑" panose="020B0503020204020204" charset="-122"/>
              </a:rPr>
              <a:t>35400</a:t>
            </a:r>
            <a:r>
              <a:rPr lang="zh-CN" altLang="en-US" sz="2000" dirty="0">
                <a:latin typeface="微软雅黑" panose="020B0503020204020204" charset="-122"/>
                <a:ea typeface="微软雅黑" panose="020B0503020204020204" charset="-122"/>
                <a:cs typeface="微软雅黑" panose="020B0503020204020204" charset="-122"/>
              </a:rPr>
              <a:t>亿元，同比下降 </a:t>
            </a:r>
            <a:r>
              <a:rPr lang="en-US" altLang="zh-CN" sz="2000" dirty="0">
                <a:latin typeface="微软雅黑" panose="020B0503020204020204" charset="-122"/>
                <a:ea typeface="微软雅黑" panose="020B0503020204020204" charset="-122"/>
                <a:cs typeface="微软雅黑" panose="020B0503020204020204" charset="-122"/>
              </a:rPr>
              <a:t>5.6</a:t>
            </a:r>
            <a:r>
              <a:rPr lang="zh-CN" altLang="en-US" sz="2000" dirty="0">
                <a:latin typeface="微软雅黑" panose="020B0503020204020204" charset="-122"/>
                <a:ea typeface="微软雅黑" panose="020B0503020204020204" charset="-122"/>
                <a:cs typeface="微软雅黑" panose="020B0503020204020204" charset="-122"/>
              </a:rPr>
              <a:t>%。</a:t>
            </a:r>
          </a:p>
          <a:p>
            <a:pPr marL="0" indent="0" algn="l" rtl="0" eaLnBrk="0" fontAlgn="auto">
              <a:lnSpc>
                <a:spcPct val="200000"/>
              </a:lnSpc>
              <a:buNone/>
            </a:pPr>
            <a:r>
              <a:rPr lang="en-US" altLang="zh-CN" sz="2000" dirty="0">
                <a:latin typeface="微软雅黑" panose="020B0503020204020204" charset="-122"/>
                <a:ea typeface="微软雅黑" panose="020B0503020204020204" charset="-122"/>
                <a:cs typeface="微软雅黑" panose="020B0503020204020204" charset="-122"/>
              </a:rPr>
              <a:t>   </a:t>
            </a:r>
            <a:r>
              <a:rPr lang="zh-CN" altLang="en-US" sz="2000" dirty="0">
                <a:latin typeface="微软雅黑" panose="020B0503020204020204" charset="-122"/>
                <a:ea typeface="微软雅黑" panose="020B0503020204020204" charset="-122"/>
                <a:cs typeface="微软雅黑" panose="020B0503020204020204" charset="-122"/>
              </a:rPr>
              <a:t>国内消费税：</a:t>
            </a:r>
            <a:r>
              <a:rPr lang="en-US" altLang="zh-CN" sz="2000" dirty="0">
                <a:latin typeface="微软雅黑" panose="020B0503020204020204" charset="-122"/>
                <a:ea typeface="微软雅黑" panose="020B0503020204020204" charset="-122"/>
                <a:cs typeface="微软雅黑" panose="020B0503020204020204" charset="-122"/>
              </a:rPr>
              <a:t>8834</a:t>
            </a:r>
            <a:r>
              <a:rPr lang="zh-CN" altLang="en-US" sz="2000" dirty="0">
                <a:latin typeface="微软雅黑" panose="020B0503020204020204" charset="-122"/>
                <a:ea typeface="微软雅黑" panose="020B0503020204020204" charset="-122"/>
                <a:cs typeface="微软雅黑" panose="020B0503020204020204" charset="-122"/>
              </a:rPr>
              <a:t>亿元，同比增长 </a:t>
            </a:r>
            <a:r>
              <a:rPr lang="en-US" altLang="zh-CN" sz="2000" dirty="0">
                <a:latin typeface="微软雅黑" panose="020B0503020204020204" charset="-122"/>
                <a:ea typeface="微软雅黑" panose="020B0503020204020204" charset="-122"/>
                <a:cs typeface="微软雅黑" panose="020B0503020204020204" charset="-122"/>
              </a:rPr>
              <a:t>6.8</a:t>
            </a:r>
            <a:r>
              <a:rPr lang="zh-CN" altLang="en-US" sz="2000" dirty="0">
                <a:latin typeface="微软雅黑" panose="020B0503020204020204" charset="-122"/>
                <a:ea typeface="微软雅黑" panose="020B0503020204020204" charset="-122"/>
                <a:cs typeface="微软雅黑" panose="020B0503020204020204" charset="-122"/>
              </a:rPr>
              <a:t>%</a:t>
            </a:r>
          </a:p>
        </p:txBody>
      </p:sp>
    </p:spTree>
    <p:extLst>
      <p:ext uri="{BB962C8B-B14F-4D97-AF65-F5344CB8AC3E}">
        <p14:creationId xmlns:p14="http://schemas.microsoft.com/office/powerpoint/2010/main" val="716315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C6F7EC5-F0F8-6353-5F2E-FACED421A5EB}"/>
              </a:ext>
            </a:extLst>
          </p:cNvPr>
          <p:cNvSpPr>
            <a:spLocks noGrp="1"/>
          </p:cNvSpPr>
          <p:nvPr>
            <p:ph type="title"/>
          </p:nvPr>
        </p:nvSpPr>
        <p:spPr/>
        <p:txBody>
          <a:bodyPr/>
          <a:lstStyle/>
          <a:p>
            <a:r>
              <a:rPr lang="zh-CN" altLang="en-US" dirty="0"/>
              <a:t>征管环境</a:t>
            </a:r>
          </a:p>
        </p:txBody>
      </p:sp>
      <p:sp>
        <p:nvSpPr>
          <p:cNvPr id="3" name="页脚占位符 2">
            <a:extLst>
              <a:ext uri="{FF2B5EF4-FFF2-40B4-BE49-F238E27FC236}">
                <a16:creationId xmlns:a16="http://schemas.microsoft.com/office/drawing/2014/main" id="{47CB1C91-4182-E48E-CF36-721737412118}"/>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CB08CA73-33BA-79B8-5C6F-AD3B9FB6BE84}"/>
              </a:ext>
            </a:extLst>
          </p:cNvPr>
          <p:cNvSpPr>
            <a:spLocks noGrp="1"/>
          </p:cNvSpPr>
          <p:nvPr>
            <p:ph type="sldNum" sz="quarter" idx="12"/>
          </p:nvPr>
        </p:nvSpPr>
        <p:spPr/>
        <p:txBody>
          <a:bodyPr/>
          <a:lstStyle/>
          <a:p>
            <a:fld id="{5DD3DB80-B894-403A-B48E-6FDC1A72010E}" type="slidenum">
              <a:rPr lang="zh-CN" altLang="en-US" smtClean="0"/>
              <a:t>9</a:t>
            </a:fld>
            <a:endParaRPr lang="zh-CN" altLang="en-US"/>
          </a:p>
        </p:txBody>
      </p:sp>
      <p:sp>
        <p:nvSpPr>
          <p:cNvPr id="7" name="文本框 6">
            <a:extLst>
              <a:ext uri="{FF2B5EF4-FFF2-40B4-BE49-F238E27FC236}">
                <a16:creationId xmlns:a16="http://schemas.microsoft.com/office/drawing/2014/main" id="{2A42E18B-165E-E8C0-250C-4EBA84A8DDE9}"/>
              </a:ext>
            </a:extLst>
          </p:cNvPr>
          <p:cNvSpPr txBox="1"/>
          <p:nvPr/>
        </p:nvSpPr>
        <p:spPr>
          <a:xfrm>
            <a:off x="614680" y="1051560"/>
            <a:ext cx="10525125" cy="5021580"/>
          </a:xfrm>
          <a:prstGeom prst="rect">
            <a:avLst/>
          </a:prstGeom>
          <a:noFill/>
        </p:spPr>
        <p:txBody>
          <a:bodyPr wrap="square" rtlCol="0">
            <a:noAutofit/>
          </a:bodyPr>
          <a:lstStyle/>
          <a:p>
            <a:pPr indent="0" algn="l" rtl="0" eaLnBrk="0" fontAlgn="auto">
              <a:lnSpc>
                <a:spcPct val="200000"/>
              </a:lnSpc>
              <a:buNone/>
            </a:pPr>
            <a:r>
              <a:rPr lang="en-US" altLang="zh-CN" sz="2000"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en-US" altLang="zh-CN" sz="2400"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sym typeface="+mn-ea"/>
              </a:rPr>
              <a:t>审计署：</a:t>
            </a:r>
            <a:endParaRPr lang="zh-CN" altLang="en-US" sz="2000"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indent="0" algn="l" rtl="0" eaLnBrk="0" fontAlgn="auto">
              <a:lnSpc>
                <a:spcPct val="200000"/>
              </a:lnSpc>
              <a:buNone/>
            </a:pPr>
            <a:r>
              <a:rPr lang="zh-CN" altLang="en-US" sz="2000"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en-US" altLang="zh-CN" sz="2000" dirty="0">
                <a:solidFill>
                  <a:schemeClr val="tx1"/>
                </a:solidFill>
                <a:latin typeface="微软雅黑" panose="020B0503020204020204" charset="-122"/>
                <a:ea typeface="微软雅黑" panose="020B0503020204020204" charset="-122"/>
                <a:cs typeface="微软雅黑" panose="020B0503020204020204" charset="-122"/>
                <a:sym typeface="+mn-ea"/>
              </a:rPr>
              <a:t>   6</a:t>
            </a:r>
            <a:r>
              <a:rPr lang="zh-CN" altLang="en-US" sz="2000" dirty="0">
                <a:solidFill>
                  <a:schemeClr val="tx1"/>
                </a:solidFill>
                <a:latin typeface="微软雅黑" panose="020B0503020204020204" charset="-122"/>
                <a:ea typeface="微软雅黑" panose="020B0503020204020204" charset="-122"/>
                <a:cs typeface="微软雅黑" panose="020B0503020204020204" charset="-122"/>
                <a:sym typeface="+mn-ea"/>
              </a:rPr>
              <a:t>月</a:t>
            </a:r>
            <a:r>
              <a:rPr lang="en-US" altLang="zh-CN" sz="2000" dirty="0">
                <a:solidFill>
                  <a:schemeClr val="tx1"/>
                </a:solidFill>
                <a:latin typeface="微软雅黑" panose="020B0503020204020204" charset="-122"/>
                <a:ea typeface="微软雅黑" panose="020B0503020204020204" charset="-122"/>
                <a:cs typeface="微软雅黑" panose="020B0503020204020204" charset="-122"/>
                <a:sym typeface="+mn-ea"/>
              </a:rPr>
              <a:t>25</a:t>
            </a:r>
            <a:r>
              <a:rPr lang="zh-CN" altLang="en-US" sz="2000" dirty="0">
                <a:solidFill>
                  <a:schemeClr val="tx1"/>
                </a:solidFill>
                <a:latin typeface="微软雅黑" panose="020B0503020204020204" charset="-122"/>
                <a:ea typeface="微软雅黑" panose="020B0503020204020204" charset="-122"/>
                <a:cs typeface="微软雅黑" panose="020B0503020204020204" charset="-122"/>
                <a:sym typeface="+mn-ea"/>
              </a:rPr>
              <a:t>日，审计署网站披露《国务院关于 2023 年度中央预算执行和其他财政收支的审计工作报告》，其中重点审计税务和海关部门2023年组织财政收入情况，发现存在组织财政收入不到位问题。《报告》称，审计税务和海关部门税费征管、进口监管等履职情况发现有三大问题。</a:t>
            </a:r>
          </a:p>
          <a:p>
            <a:pPr marL="0" indent="0" algn="l" rtl="0" eaLnBrk="0" fontAlgn="auto">
              <a:lnSpc>
                <a:spcPct val="200000"/>
              </a:lnSpc>
              <a:buNone/>
            </a:pPr>
            <a:r>
              <a:rPr lang="en-US" altLang="zh-CN" sz="2000"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zh-CN" altLang="en-US" sz="2000" b="1" dirty="0">
                <a:gradFill>
                  <a:gsLst>
                    <a:gs pos="50000">
                      <a:schemeClr val="accent2"/>
                    </a:gs>
                    <a:gs pos="0">
                      <a:schemeClr val="accent2">
                        <a:lumMod val="25000"/>
                        <a:lumOff val="75000"/>
                      </a:schemeClr>
                    </a:gs>
                    <a:gs pos="100000">
                      <a:schemeClr val="accent2">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第一个问题是征管不够严格和制度漏洞造成税款流失</a:t>
            </a:r>
            <a:r>
              <a:rPr lang="zh-CN" altLang="en-US" sz="2000" dirty="0">
                <a:solidFill>
                  <a:schemeClr val="tx1"/>
                </a:solidFill>
                <a:latin typeface="微软雅黑" panose="020B0503020204020204" charset="-122"/>
                <a:ea typeface="微软雅黑" panose="020B0503020204020204" charset="-122"/>
                <a:cs typeface="微软雅黑" panose="020B0503020204020204" charset="-122"/>
                <a:sym typeface="+mn-ea"/>
              </a:rPr>
              <a:t>。税务部门应征未征个人所得税、消费税、房产税、增值税等449.42亿元；海关单位少征关税、反倾销税、进口环节增值税等58.9亿元</a:t>
            </a:r>
          </a:p>
        </p:txBody>
      </p:sp>
    </p:spTree>
    <p:extLst>
      <p:ext uri="{BB962C8B-B14F-4D97-AF65-F5344CB8AC3E}">
        <p14:creationId xmlns:p14="http://schemas.microsoft.com/office/powerpoint/2010/main" val="6200937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AA39CA9-A213-4903-3926-5ABE39A136AD}"/>
              </a:ext>
            </a:extLst>
          </p:cNvPr>
          <p:cNvSpPr>
            <a:spLocks noGrp="1"/>
          </p:cNvSpPr>
          <p:nvPr>
            <p:ph type="title"/>
          </p:nvPr>
        </p:nvSpPr>
        <p:spPr>
          <a:xfrm>
            <a:off x="669925" y="1"/>
            <a:ext cx="1934128" cy="1028699"/>
          </a:xfrm>
        </p:spPr>
        <p:txBody>
          <a:bodyPr/>
          <a:lstStyle/>
          <a:p>
            <a:r>
              <a:rPr lang="zh-CN" altLang="en-US" dirty="0"/>
              <a:t>征管环境</a:t>
            </a:r>
          </a:p>
        </p:txBody>
      </p:sp>
      <p:sp>
        <p:nvSpPr>
          <p:cNvPr id="3" name="页脚占位符 2">
            <a:extLst>
              <a:ext uri="{FF2B5EF4-FFF2-40B4-BE49-F238E27FC236}">
                <a16:creationId xmlns:a16="http://schemas.microsoft.com/office/drawing/2014/main" id="{399A287D-AEFD-834D-771A-C740EFA0B58F}"/>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9D0D4B07-2EDF-D3B9-C319-C2443F94A741}"/>
              </a:ext>
            </a:extLst>
          </p:cNvPr>
          <p:cNvSpPr>
            <a:spLocks noGrp="1"/>
          </p:cNvSpPr>
          <p:nvPr>
            <p:ph type="sldNum" sz="quarter" idx="12"/>
          </p:nvPr>
        </p:nvSpPr>
        <p:spPr/>
        <p:txBody>
          <a:bodyPr/>
          <a:lstStyle/>
          <a:p>
            <a:fld id="{5DD3DB80-B894-403A-B48E-6FDC1A72010E}" type="slidenum">
              <a:rPr lang="zh-CN" altLang="en-US" smtClean="0"/>
              <a:t>10</a:t>
            </a:fld>
            <a:endParaRPr lang="zh-CN" altLang="en-US"/>
          </a:p>
        </p:txBody>
      </p:sp>
      <p:sp>
        <p:nvSpPr>
          <p:cNvPr id="5" name="文本框 4">
            <a:extLst>
              <a:ext uri="{FF2B5EF4-FFF2-40B4-BE49-F238E27FC236}">
                <a16:creationId xmlns:a16="http://schemas.microsoft.com/office/drawing/2014/main" id="{34B0DC56-9F5E-0B1B-A547-4700131A6615}"/>
              </a:ext>
            </a:extLst>
          </p:cNvPr>
          <p:cNvSpPr txBox="1"/>
          <p:nvPr/>
        </p:nvSpPr>
        <p:spPr>
          <a:xfrm>
            <a:off x="746760" y="1424940"/>
            <a:ext cx="9920605" cy="4726940"/>
          </a:xfrm>
          <a:prstGeom prst="rect">
            <a:avLst/>
          </a:prstGeom>
          <a:noFill/>
        </p:spPr>
        <p:txBody>
          <a:bodyPr wrap="square" rtlCol="0">
            <a:noAutofit/>
          </a:bodyPr>
          <a:lstStyle/>
          <a:p>
            <a:pPr indent="0" algn="l" rtl="0" eaLnBrk="0" fontAlgn="auto">
              <a:lnSpc>
                <a:spcPct val="200000"/>
              </a:lnSpc>
              <a:buNone/>
            </a:pPr>
            <a:r>
              <a:rPr lang="en-US" altLang="zh-CN" sz="2400"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en-US" altLang="zh-CN" sz="2400" b="1" dirty="0">
                <a:solidFill>
                  <a:srgbClr val="FF0000"/>
                </a:solidFill>
                <a:latin typeface="微软雅黑" panose="020B0503020204020204" charset="-122"/>
                <a:ea typeface="微软雅黑" panose="020B0503020204020204" charset="-122"/>
                <a:cs typeface="微软雅黑" panose="020B0503020204020204" charset="-122"/>
                <a:sym typeface="+mn-ea"/>
              </a:rPr>
              <a:t>  </a:t>
            </a:r>
            <a:r>
              <a:rPr sz="2000" b="1" dirty="0">
                <a:gradFill>
                  <a:gsLst>
                    <a:gs pos="50000">
                      <a:schemeClr val="accent2"/>
                    </a:gs>
                    <a:gs pos="0">
                      <a:schemeClr val="accent2">
                        <a:lumMod val="25000"/>
                        <a:lumOff val="75000"/>
                      </a:schemeClr>
                    </a:gs>
                    <a:gs pos="100000">
                      <a:schemeClr val="accent2">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第二个问题是未全面落实减税降费政策。</a:t>
            </a:r>
            <a:r>
              <a:rPr sz="2000" dirty="0">
                <a:solidFill>
                  <a:schemeClr val="tx1"/>
                </a:solidFill>
                <a:latin typeface="微软雅黑" panose="020B0503020204020204" charset="-122"/>
                <a:ea typeface="微软雅黑" panose="020B0503020204020204" charset="-122"/>
                <a:cs typeface="微软雅黑" panose="020B0503020204020204" charset="-122"/>
                <a:sym typeface="+mn-ea"/>
              </a:rPr>
              <a:t>2.75万户符合条件企业应享未享留抵退税、支持科技创新、小微企业等税费优惠1273.77亿元；2568户条件不符企业违规享受留抵退税、小微企业等税费优惠24.03亿元；海关总署等23个海关单位对1078户企业未及时退还或多征收保证金、消费税、增值税等65.47亿元。</a:t>
            </a:r>
          </a:p>
          <a:p>
            <a:pPr indent="0" algn="l" rtl="0" eaLnBrk="0" fontAlgn="auto">
              <a:lnSpc>
                <a:spcPct val="200000"/>
              </a:lnSpc>
              <a:buNone/>
            </a:pPr>
            <a:r>
              <a:rPr lang="en-US" sz="2000"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en-US" sz="2000" dirty="0">
                <a:gradFill>
                  <a:gsLst>
                    <a:gs pos="50000">
                      <a:schemeClr val="accent2"/>
                    </a:gs>
                    <a:gs pos="0">
                      <a:schemeClr val="accent2">
                        <a:lumMod val="25000"/>
                        <a:lumOff val="75000"/>
                      </a:schemeClr>
                    </a:gs>
                    <a:gs pos="100000">
                      <a:schemeClr val="accent2">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 </a:t>
            </a:r>
            <a:r>
              <a:rPr sz="2000" b="1" dirty="0">
                <a:gradFill>
                  <a:gsLst>
                    <a:gs pos="50000">
                      <a:schemeClr val="accent2"/>
                    </a:gs>
                    <a:gs pos="0">
                      <a:schemeClr val="accent2">
                        <a:lumMod val="25000"/>
                        <a:lumOff val="75000"/>
                      </a:schemeClr>
                    </a:gs>
                    <a:gs pos="100000">
                      <a:schemeClr val="accent2">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第三个问题是人为调节征收进度影响财政收入真实性</a:t>
            </a:r>
            <a:r>
              <a:rPr sz="2000" dirty="0">
                <a:solidFill>
                  <a:schemeClr val="tx1"/>
                </a:solidFill>
                <a:latin typeface="微软雅黑" panose="020B0503020204020204" charset="-122"/>
                <a:ea typeface="微软雅黑" panose="020B0503020204020204" charset="-122"/>
                <a:cs typeface="微软雅黑" panose="020B0503020204020204" charset="-122"/>
                <a:sym typeface="+mn-ea"/>
              </a:rPr>
              <a:t>。有的税务部门为完成当年任务，多征收或提前征收企业所得税、消费税、土地增值税等542.9亿元；有的税务部门完成当年任务后，延压企业所得税、消费税、增值税等库947.9亿元</a:t>
            </a:r>
          </a:p>
        </p:txBody>
      </p:sp>
    </p:spTree>
    <p:extLst>
      <p:ext uri="{BB962C8B-B14F-4D97-AF65-F5344CB8AC3E}">
        <p14:creationId xmlns:p14="http://schemas.microsoft.com/office/powerpoint/2010/main" val="34728442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ACE59B7-2982-9B13-F638-4EA6F9578B32}"/>
              </a:ext>
            </a:extLst>
          </p:cNvPr>
          <p:cNvSpPr>
            <a:spLocks noGrp="1"/>
          </p:cNvSpPr>
          <p:nvPr>
            <p:ph type="title"/>
          </p:nvPr>
        </p:nvSpPr>
        <p:spPr/>
        <p:txBody>
          <a:bodyPr/>
          <a:lstStyle/>
          <a:p>
            <a:r>
              <a:rPr lang="zh-CN" altLang="en-US" dirty="0"/>
              <a:t>征管环境</a:t>
            </a:r>
          </a:p>
        </p:txBody>
      </p:sp>
      <p:sp>
        <p:nvSpPr>
          <p:cNvPr id="3" name="页脚占位符 2">
            <a:extLst>
              <a:ext uri="{FF2B5EF4-FFF2-40B4-BE49-F238E27FC236}">
                <a16:creationId xmlns:a16="http://schemas.microsoft.com/office/drawing/2014/main" id="{2F4006AF-DD4C-C316-77E1-8F41EBE1F6AD}"/>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72DB7AB2-794A-8C14-BCED-A9FFD000C7CE}"/>
              </a:ext>
            </a:extLst>
          </p:cNvPr>
          <p:cNvSpPr>
            <a:spLocks noGrp="1"/>
          </p:cNvSpPr>
          <p:nvPr>
            <p:ph type="sldNum" sz="quarter" idx="12"/>
          </p:nvPr>
        </p:nvSpPr>
        <p:spPr/>
        <p:txBody>
          <a:bodyPr/>
          <a:lstStyle/>
          <a:p>
            <a:fld id="{5DD3DB80-B894-403A-B48E-6FDC1A72010E}" type="slidenum">
              <a:rPr lang="zh-CN" altLang="en-US" smtClean="0"/>
              <a:t>11</a:t>
            </a:fld>
            <a:endParaRPr lang="zh-CN" altLang="en-US"/>
          </a:p>
        </p:txBody>
      </p:sp>
      <p:sp>
        <p:nvSpPr>
          <p:cNvPr id="5" name="文本框 4">
            <a:extLst>
              <a:ext uri="{FF2B5EF4-FFF2-40B4-BE49-F238E27FC236}">
                <a16:creationId xmlns:a16="http://schemas.microsoft.com/office/drawing/2014/main" id="{BEB2EDF2-7B04-186C-3BEF-24937AF66CD4}"/>
              </a:ext>
            </a:extLst>
          </p:cNvPr>
          <p:cNvSpPr txBox="1"/>
          <p:nvPr/>
        </p:nvSpPr>
        <p:spPr>
          <a:xfrm>
            <a:off x="1207135" y="1299845"/>
            <a:ext cx="9460230" cy="4852035"/>
          </a:xfrm>
          <a:prstGeom prst="rect">
            <a:avLst/>
          </a:prstGeom>
          <a:noFill/>
        </p:spPr>
        <p:txBody>
          <a:bodyPr wrap="square" rtlCol="0">
            <a:noAutofit/>
          </a:bodyPr>
          <a:lstStyle/>
          <a:p>
            <a:pPr marL="0" indent="0" algn="l" rtl="0" eaLnBrk="0" fontAlgn="auto">
              <a:lnSpc>
                <a:spcPct val="200000"/>
              </a:lnSpc>
              <a:buNone/>
            </a:pPr>
            <a:r>
              <a:rPr lang="zh-CN" altLang="en-US" sz="2400" b="1" dirty="0">
                <a:solidFill>
                  <a:srgbClr val="FF0000"/>
                </a:solidFill>
                <a:latin typeface="微软雅黑" panose="020B0503020204020204" charset="-122"/>
                <a:ea typeface="微软雅黑" panose="020B0503020204020204" charset="-122"/>
                <a:cs typeface="微软雅黑" panose="020B0503020204020204" charset="-122"/>
                <a:sym typeface="+mn-ea"/>
              </a:rPr>
              <a:t>审计署：</a:t>
            </a:r>
            <a:endParaRPr lang="en-US" altLang="zh-CN" sz="2400"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marL="0" indent="0" algn="l" rtl="0" eaLnBrk="0" fontAlgn="auto">
              <a:lnSpc>
                <a:spcPct val="200000"/>
              </a:lnSpc>
              <a:buNone/>
            </a:pPr>
            <a:r>
              <a:rPr lang="en-US" altLang="zh-CN" sz="2400"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sz="2400" dirty="0">
                <a:latin typeface="微软雅黑" panose="020B0503020204020204" charset="-122"/>
                <a:ea typeface="微软雅黑" panose="020B0503020204020204" charset="-122"/>
                <a:cs typeface="微软雅黑" panose="020B0503020204020204" charset="-122"/>
                <a:sym typeface="+mn-ea"/>
              </a:rPr>
              <a:t>审计署建议，财政收入方面要加大税费征管力度，完善部门数据共享，堵塞制度漏洞，做到</a:t>
            </a:r>
            <a:r>
              <a:rPr sz="2800" b="1" dirty="0">
                <a:gradFill>
                  <a:gsLst>
                    <a:gs pos="50000">
                      <a:schemeClr val="accent2"/>
                    </a:gs>
                    <a:gs pos="0">
                      <a:schemeClr val="accent2">
                        <a:lumMod val="25000"/>
                        <a:lumOff val="75000"/>
                      </a:schemeClr>
                    </a:gs>
                    <a:gs pos="100000">
                      <a:schemeClr val="accent2">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应收尽收、颗粒归仓</a:t>
            </a:r>
            <a:r>
              <a:rPr sz="2400" dirty="0">
                <a:latin typeface="微软雅黑" panose="020B0503020204020204" charset="-122"/>
                <a:ea typeface="微软雅黑" panose="020B0503020204020204" charset="-122"/>
                <a:cs typeface="微软雅黑" panose="020B0503020204020204" charset="-122"/>
                <a:sym typeface="+mn-ea"/>
              </a:rPr>
              <a:t>，巩固好财政收入恢复性增长态势</a:t>
            </a:r>
          </a:p>
        </p:txBody>
      </p:sp>
    </p:spTree>
    <p:extLst>
      <p:ext uri="{BB962C8B-B14F-4D97-AF65-F5344CB8AC3E}">
        <p14:creationId xmlns:p14="http://schemas.microsoft.com/office/powerpoint/2010/main" val="18980956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E344DB8-3D9B-5CCD-4EC8-A6C6F17C4DEF}"/>
              </a:ext>
            </a:extLst>
          </p:cNvPr>
          <p:cNvSpPr>
            <a:spLocks noGrp="1"/>
          </p:cNvSpPr>
          <p:nvPr>
            <p:ph type="title"/>
          </p:nvPr>
        </p:nvSpPr>
        <p:spPr>
          <a:xfrm>
            <a:off x="669924" y="312821"/>
            <a:ext cx="1840665" cy="715879"/>
          </a:xfrm>
        </p:spPr>
        <p:txBody>
          <a:bodyPr/>
          <a:lstStyle/>
          <a:p>
            <a:r>
              <a:rPr lang="zh-CN" altLang="en-US" dirty="0"/>
              <a:t>征管环境</a:t>
            </a:r>
          </a:p>
        </p:txBody>
      </p:sp>
      <p:sp>
        <p:nvSpPr>
          <p:cNvPr id="3" name="页脚占位符 2">
            <a:extLst>
              <a:ext uri="{FF2B5EF4-FFF2-40B4-BE49-F238E27FC236}">
                <a16:creationId xmlns:a16="http://schemas.microsoft.com/office/drawing/2014/main" id="{AA219C0B-5011-1BE8-A5A6-10BFE70D5B04}"/>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8C96FA90-6562-E4AE-5B2E-3EC9586864D5}"/>
              </a:ext>
            </a:extLst>
          </p:cNvPr>
          <p:cNvSpPr>
            <a:spLocks noGrp="1"/>
          </p:cNvSpPr>
          <p:nvPr>
            <p:ph type="sldNum" sz="quarter" idx="12"/>
          </p:nvPr>
        </p:nvSpPr>
        <p:spPr/>
        <p:txBody>
          <a:bodyPr/>
          <a:lstStyle/>
          <a:p>
            <a:fld id="{5DD3DB80-B894-403A-B48E-6FDC1A72010E}" type="slidenum">
              <a:rPr lang="zh-CN" altLang="en-US" smtClean="0"/>
              <a:t>12</a:t>
            </a:fld>
            <a:endParaRPr lang="zh-CN" altLang="en-US"/>
          </a:p>
        </p:txBody>
      </p:sp>
      <p:sp>
        <p:nvSpPr>
          <p:cNvPr id="5" name="文本框 4">
            <a:extLst>
              <a:ext uri="{FF2B5EF4-FFF2-40B4-BE49-F238E27FC236}">
                <a16:creationId xmlns:a16="http://schemas.microsoft.com/office/drawing/2014/main" id="{3F01F496-B597-F1CF-1F5C-F6E4F9DBFB94}"/>
              </a:ext>
            </a:extLst>
          </p:cNvPr>
          <p:cNvSpPr txBox="1"/>
          <p:nvPr/>
        </p:nvSpPr>
        <p:spPr>
          <a:xfrm>
            <a:off x="964565" y="1155700"/>
            <a:ext cx="9702800" cy="4996180"/>
          </a:xfrm>
          <a:prstGeom prst="rect">
            <a:avLst/>
          </a:prstGeom>
          <a:noFill/>
        </p:spPr>
        <p:txBody>
          <a:bodyPr wrap="square" rtlCol="0">
            <a:noAutofit/>
          </a:bodyPr>
          <a:lstStyle/>
          <a:p>
            <a:pPr marL="0" indent="0" algn="l" rtl="0" eaLnBrk="0" fontAlgn="auto">
              <a:lnSpc>
                <a:spcPct val="200000"/>
              </a:lnSpc>
              <a:buNone/>
            </a:pPr>
            <a:r>
              <a:rPr lang="zh-CN" altLang="en-US" sz="2400" b="1" dirty="0">
                <a:solidFill>
                  <a:srgbClr val="FF0000"/>
                </a:solidFill>
                <a:sym typeface="+mn-ea"/>
              </a:rPr>
              <a:t>国务院</a:t>
            </a:r>
            <a:r>
              <a:rPr lang="en-US" altLang="zh-CN" sz="2400" b="1" dirty="0">
                <a:solidFill>
                  <a:srgbClr val="FF0000"/>
                </a:solidFill>
                <a:sym typeface="+mn-ea"/>
              </a:rPr>
              <a:t>——</a:t>
            </a:r>
            <a:r>
              <a:rPr lang="zh-CN" altLang="en-US" sz="2400" b="1" dirty="0">
                <a:solidFill>
                  <a:srgbClr val="FF0000"/>
                </a:solidFill>
                <a:ea typeface="宋体" panose="02010600030101010101" pitchFamily="2" charset="-122"/>
                <a:sym typeface="+mn-ea"/>
              </a:rPr>
              <a:t>该问责的严肃问责</a:t>
            </a:r>
            <a:r>
              <a:rPr lang="en-US" altLang="zh-CN" sz="2400"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p>
          <a:p>
            <a:pPr marL="0" indent="0" algn="l" rtl="0" eaLnBrk="0">
              <a:lnSpc>
                <a:spcPct val="190000"/>
              </a:lnSpc>
              <a:buNone/>
            </a:pPr>
            <a:r>
              <a:rPr lang="en-US" altLang="zh-CN" sz="2400" dirty="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en-US" altLang="zh-CN" sz="2400" dirty="0">
                <a:ea typeface="宋体" panose="02010600030101010101" pitchFamily="2" charset="-122"/>
                <a:sym typeface="+mn-ea"/>
              </a:rPr>
              <a:t>7</a:t>
            </a:r>
            <a:r>
              <a:rPr lang="zh-CN" altLang="en-US" sz="2400" dirty="0">
                <a:ea typeface="宋体" panose="02010600030101010101" pitchFamily="2" charset="-122"/>
                <a:sym typeface="+mn-ea"/>
              </a:rPr>
              <a:t>月</a:t>
            </a:r>
            <a:r>
              <a:rPr lang="en-US" altLang="zh-CN" sz="2400" dirty="0">
                <a:ea typeface="宋体" panose="02010600030101010101" pitchFamily="2" charset="-122"/>
                <a:sym typeface="+mn-ea"/>
              </a:rPr>
              <a:t>5</a:t>
            </a:r>
            <a:r>
              <a:rPr lang="zh-CN" altLang="en-US" sz="2400" dirty="0">
                <a:ea typeface="宋体" panose="02010600030101010101" pitchFamily="2" charset="-122"/>
                <a:sym typeface="+mn-ea"/>
              </a:rPr>
              <a:t>日，李强主持召开国务院常务会议，会议指出：对</a:t>
            </a:r>
            <a:r>
              <a:rPr lang="en-US" altLang="zh-CN" sz="2400" dirty="0">
                <a:ea typeface="宋体" panose="02010600030101010101" pitchFamily="2" charset="-122"/>
                <a:sym typeface="+mn-ea"/>
              </a:rPr>
              <a:t>2023</a:t>
            </a:r>
            <a:r>
              <a:rPr lang="zh-CN" altLang="en-US" sz="2400" dirty="0">
                <a:ea typeface="宋体" panose="02010600030101010101" pitchFamily="2" charset="-122"/>
                <a:sym typeface="+mn-ea"/>
              </a:rPr>
              <a:t>年度审计署查出的问题，要强化整改责任，全面整改到位，该追回资金的及时追回，该问责的严肃问责。</a:t>
            </a:r>
            <a:endParaRPr lang="zh-CN" altLang="en-US" sz="2400" dirty="0">
              <a:solidFill>
                <a:schemeClr val="tx1"/>
              </a:solidFill>
              <a:ea typeface="宋体" panose="02010600030101010101" pitchFamily="2" charset="-122"/>
            </a:endParaRPr>
          </a:p>
          <a:p>
            <a:pPr marL="0" indent="0" algn="l" rtl="0" eaLnBrk="0">
              <a:lnSpc>
                <a:spcPct val="190000"/>
              </a:lnSpc>
              <a:buNone/>
            </a:pPr>
            <a:r>
              <a:rPr lang="en-US" altLang="zh-CN" sz="2400" dirty="0">
                <a:ea typeface="宋体" panose="02010600030101010101" pitchFamily="2" charset="-122"/>
                <a:sym typeface="+mn-ea"/>
              </a:rPr>
              <a:t>       </a:t>
            </a:r>
            <a:r>
              <a:rPr lang="zh-CN" altLang="en-US" sz="2400" dirty="0">
                <a:ea typeface="宋体" panose="02010600030101010101" pitchFamily="2" charset="-122"/>
                <a:sym typeface="+mn-ea"/>
              </a:rPr>
              <a:t>会议中还特别强调，要把审计署出具的整改意见，作为接下来工作的重点，督促整改落到实处。</a:t>
            </a:r>
          </a:p>
          <a:p>
            <a:pPr marL="0" indent="0" algn="l" rtl="0" eaLnBrk="0">
              <a:lnSpc>
                <a:spcPct val="190000"/>
              </a:lnSpc>
              <a:buNone/>
            </a:pPr>
            <a:r>
              <a:rPr lang="en-US" sz="2400" dirty="0">
                <a:latin typeface="宋体" panose="02010600030101010101" pitchFamily="2" charset="-122"/>
                <a:ea typeface="宋体" panose="02010600030101010101" pitchFamily="2" charset="-122"/>
                <a:cs typeface="宋体" panose="02010600030101010101" pitchFamily="2" charset="-122"/>
                <a:sym typeface="+mn-ea"/>
              </a:rPr>
              <a:t>   </a:t>
            </a:r>
            <a:endParaRPr lang="zh-CN" altLang="en-US" sz="2400" dirty="0">
              <a:latin typeface="宋体" panose="02010600030101010101" pitchFamily="2" charset="-122"/>
              <a:ea typeface="宋体" panose="02010600030101010101" pitchFamily="2" charset="-122"/>
              <a:cs typeface="宋体" panose="02010600030101010101" pitchFamily="2" charset="-122"/>
              <a:sym typeface="+mn-ea"/>
            </a:endParaRPr>
          </a:p>
        </p:txBody>
      </p:sp>
    </p:spTree>
    <p:extLst>
      <p:ext uri="{BB962C8B-B14F-4D97-AF65-F5344CB8AC3E}">
        <p14:creationId xmlns:p14="http://schemas.microsoft.com/office/powerpoint/2010/main" val="36136220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7B36986-6F49-A16B-79E0-7EF735D3752A}"/>
              </a:ext>
            </a:extLst>
          </p:cNvPr>
          <p:cNvSpPr>
            <a:spLocks noGrp="1"/>
          </p:cNvSpPr>
          <p:nvPr>
            <p:ph type="title"/>
          </p:nvPr>
        </p:nvSpPr>
        <p:spPr>
          <a:xfrm>
            <a:off x="669924" y="256674"/>
            <a:ext cx="2354013" cy="772026"/>
          </a:xfrm>
        </p:spPr>
        <p:txBody>
          <a:bodyPr/>
          <a:lstStyle/>
          <a:p>
            <a:r>
              <a:rPr lang="zh-CN" altLang="en-US" dirty="0"/>
              <a:t>征管环境</a:t>
            </a:r>
          </a:p>
        </p:txBody>
      </p:sp>
      <p:sp>
        <p:nvSpPr>
          <p:cNvPr id="3" name="页脚占位符 2">
            <a:extLst>
              <a:ext uri="{FF2B5EF4-FFF2-40B4-BE49-F238E27FC236}">
                <a16:creationId xmlns:a16="http://schemas.microsoft.com/office/drawing/2014/main" id="{8B645678-21F1-46A1-49B3-C22092BB1A29}"/>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C878C589-C569-97BF-9111-5B0F9788520E}"/>
              </a:ext>
            </a:extLst>
          </p:cNvPr>
          <p:cNvSpPr>
            <a:spLocks noGrp="1"/>
          </p:cNvSpPr>
          <p:nvPr>
            <p:ph type="sldNum" sz="quarter" idx="12"/>
          </p:nvPr>
        </p:nvSpPr>
        <p:spPr/>
        <p:txBody>
          <a:bodyPr/>
          <a:lstStyle/>
          <a:p>
            <a:fld id="{5DD3DB80-B894-403A-B48E-6FDC1A72010E}" type="slidenum">
              <a:rPr lang="zh-CN" altLang="en-US" smtClean="0"/>
              <a:t>13</a:t>
            </a:fld>
            <a:endParaRPr lang="zh-CN" altLang="en-US"/>
          </a:p>
        </p:txBody>
      </p:sp>
      <p:pic>
        <p:nvPicPr>
          <p:cNvPr id="5" name="图片 4" descr="cefcd9f18b1d4924b31aab0ce26d3e27~tplv-obj_690_1067">
            <a:extLst>
              <a:ext uri="{FF2B5EF4-FFF2-40B4-BE49-F238E27FC236}">
                <a16:creationId xmlns:a16="http://schemas.microsoft.com/office/drawing/2014/main" id="{7E4FA250-AAEE-8561-7089-6FDC3D5CB7B4}"/>
              </a:ext>
            </a:extLst>
          </p:cNvPr>
          <p:cNvPicPr>
            <a:picLocks noChangeAspect="1"/>
          </p:cNvPicPr>
          <p:nvPr/>
        </p:nvPicPr>
        <p:blipFill>
          <a:blip r:embed="rId2"/>
          <a:stretch>
            <a:fillRect/>
          </a:stretch>
        </p:blipFill>
        <p:spPr>
          <a:xfrm>
            <a:off x="248285" y="1263704"/>
            <a:ext cx="4083083" cy="4987871"/>
          </a:xfrm>
          <a:prstGeom prst="rect">
            <a:avLst/>
          </a:prstGeom>
        </p:spPr>
      </p:pic>
      <p:pic>
        <p:nvPicPr>
          <p:cNvPr id="6" name="图片 5">
            <a:extLst>
              <a:ext uri="{FF2B5EF4-FFF2-40B4-BE49-F238E27FC236}">
                <a16:creationId xmlns:a16="http://schemas.microsoft.com/office/drawing/2014/main" id="{E13F8455-EA29-B8ED-8A5D-12B151FFCD82}"/>
              </a:ext>
            </a:extLst>
          </p:cNvPr>
          <p:cNvPicPr>
            <a:picLocks noChangeAspect="1"/>
          </p:cNvPicPr>
          <p:nvPr/>
        </p:nvPicPr>
        <p:blipFill>
          <a:blip r:embed="rId3"/>
          <a:stretch>
            <a:fillRect/>
          </a:stretch>
        </p:blipFill>
        <p:spPr>
          <a:xfrm>
            <a:off x="4742154" y="1182043"/>
            <a:ext cx="3286183" cy="5069532"/>
          </a:xfrm>
          <a:prstGeom prst="rect">
            <a:avLst/>
          </a:prstGeom>
        </p:spPr>
      </p:pic>
      <p:pic>
        <p:nvPicPr>
          <p:cNvPr id="7" name="图片 6">
            <a:extLst>
              <a:ext uri="{FF2B5EF4-FFF2-40B4-BE49-F238E27FC236}">
                <a16:creationId xmlns:a16="http://schemas.microsoft.com/office/drawing/2014/main" id="{8F2ED8B4-A9E6-00F5-82E8-492E98479E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46885" y="1137921"/>
            <a:ext cx="2967769" cy="4943455"/>
          </a:xfrm>
          <a:prstGeom prst="rect">
            <a:avLst/>
          </a:prstGeom>
        </p:spPr>
      </p:pic>
    </p:spTree>
    <p:extLst>
      <p:ext uri="{BB962C8B-B14F-4D97-AF65-F5344CB8AC3E}">
        <p14:creationId xmlns:p14="http://schemas.microsoft.com/office/powerpoint/2010/main" val="41116362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9D7310A-00E5-7FA5-0C71-A37C8B0E13FD}"/>
              </a:ext>
            </a:extLst>
          </p:cNvPr>
          <p:cNvSpPr>
            <a:spLocks noGrp="1"/>
          </p:cNvSpPr>
          <p:nvPr>
            <p:ph type="title"/>
          </p:nvPr>
        </p:nvSpPr>
        <p:spPr/>
        <p:txBody>
          <a:bodyPr/>
          <a:lstStyle/>
          <a:p>
            <a:r>
              <a:rPr lang="zh-CN" altLang="en-US" dirty="0"/>
              <a:t>征管环境</a:t>
            </a:r>
          </a:p>
        </p:txBody>
      </p:sp>
      <p:sp>
        <p:nvSpPr>
          <p:cNvPr id="3" name="页脚占位符 2">
            <a:extLst>
              <a:ext uri="{FF2B5EF4-FFF2-40B4-BE49-F238E27FC236}">
                <a16:creationId xmlns:a16="http://schemas.microsoft.com/office/drawing/2014/main" id="{5ADB36F2-DDD2-D08F-3091-E7D34295DBE8}"/>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531F5F36-209F-0366-21A0-A0E796CC55BB}"/>
              </a:ext>
            </a:extLst>
          </p:cNvPr>
          <p:cNvSpPr>
            <a:spLocks noGrp="1"/>
          </p:cNvSpPr>
          <p:nvPr>
            <p:ph type="sldNum" sz="quarter" idx="12"/>
          </p:nvPr>
        </p:nvSpPr>
        <p:spPr/>
        <p:txBody>
          <a:bodyPr/>
          <a:lstStyle/>
          <a:p>
            <a:fld id="{5DD3DB80-B894-403A-B48E-6FDC1A72010E}" type="slidenum">
              <a:rPr lang="zh-CN" altLang="en-US" smtClean="0"/>
              <a:t>14</a:t>
            </a:fld>
            <a:endParaRPr lang="zh-CN" altLang="en-US"/>
          </a:p>
        </p:txBody>
      </p:sp>
      <p:pic>
        <p:nvPicPr>
          <p:cNvPr id="5" name="图片 4">
            <a:extLst>
              <a:ext uri="{FF2B5EF4-FFF2-40B4-BE49-F238E27FC236}">
                <a16:creationId xmlns:a16="http://schemas.microsoft.com/office/drawing/2014/main" id="{C947476E-F2DE-FE9B-EE25-9AB2904FB168}"/>
              </a:ext>
            </a:extLst>
          </p:cNvPr>
          <p:cNvPicPr>
            <a:picLocks noChangeAspect="1"/>
          </p:cNvPicPr>
          <p:nvPr/>
        </p:nvPicPr>
        <p:blipFill>
          <a:blip r:embed="rId2"/>
          <a:stretch>
            <a:fillRect/>
          </a:stretch>
        </p:blipFill>
        <p:spPr>
          <a:xfrm>
            <a:off x="912918" y="1346200"/>
            <a:ext cx="9577282" cy="2365164"/>
          </a:xfrm>
          <a:prstGeom prst="rect">
            <a:avLst/>
          </a:prstGeom>
        </p:spPr>
      </p:pic>
      <p:pic>
        <p:nvPicPr>
          <p:cNvPr id="6" name="图片 5">
            <a:extLst>
              <a:ext uri="{FF2B5EF4-FFF2-40B4-BE49-F238E27FC236}">
                <a16:creationId xmlns:a16="http://schemas.microsoft.com/office/drawing/2014/main" id="{9B22343B-6967-9144-03BF-F5B81ECDF2D3}"/>
              </a:ext>
            </a:extLst>
          </p:cNvPr>
          <p:cNvPicPr>
            <a:picLocks noChangeAspect="1"/>
          </p:cNvPicPr>
          <p:nvPr/>
        </p:nvPicPr>
        <p:blipFill>
          <a:blip r:embed="rId3"/>
          <a:stretch>
            <a:fillRect/>
          </a:stretch>
        </p:blipFill>
        <p:spPr>
          <a:xfrm>
            <a:off x="911860" y="3711364"/>
            <a:ext cx="10041890" cy="2645621"/>
          </a:xfrm>
          <a:prstGeom prst="rect">
            <a:avLst/>
          </a:prstGeom>
        </p:spPr>
      </p:pic>
    </p:spTree>
    <p:extLst>
      <p:ext uri="{BB962C8B-B14F-4D97-AF65-F5344CB8AC3E}">
        <p14:creationId xmlns:p14="http://schemas.microsoft.com/office/powerpoint/2010/main" val="13964226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7509F51-F4A1-3FD0-C18E-E4D84F804271}"/>
              </a:ext>
            </a:extLst>
          </p:cNvPr>
          <p:cNvSpPr>
            <a:spLocks noGrp="1"/>
          </p:cNvSpPr>
          <p:nvPr>
            <p:ph type="title"/>
          </p:nvPr>
        </p:nvSpPr>
        <p:spPr>
          <a:xfrm>
            <a:off x="670718" y="0"/>
            <a:ext cx="10850563" cy="1028699"/>
          </a:xfrm>
        </p:spPr>
        <p:txBody>
          <a:bodyPr>
            <a:normAutofit/>
          </a:bodyPr>
          <a:lstStyle/>
          <a:p>
            <a:r>
              <a:rPr lang="zh-CN" altLang="en-US" sz="4400" b="0" i="0" u="none" strike="noStrike" baseline="0" dirty="0">
                <a:latin typeface="MicrosoftYaHei"/>
              </a:rPr>
              <a:t>各地严查</a:t>
            </a:r>
            <a:r>
              <a:rPr lang="zh-CN" altLang="en-US" sz="2800" b="0" i="0" u="none" strike="noStrike" baseline="0" dirty="0">
                <a:latin typeface="黑体" panose="02010609060101010101" pitchFamily="49" charset="-122"/>
                <a:ea typeface="黑体" panose="02010609060101010101" pitchFamily="49" charset="-122"/>
              </a:rPr>
              <a:t>财税返还典型案例</a:t>
            </a:r>
            <a:endParaRPr lang="zh-CN" altLang="en-US" dirty="0"/>
          </a:p>
        </p:txBody>
      </p:sp>
      <p:sp>
        <p:nvSpPr>
          <p:cNvPr id="3" name="页脚占位符 2">
            <a:extLst>
              <a:ext uri="{FF2B5EF4-FFF2-40B4-BE49-F238E27FC236}">
                <a16:creationId xmlns:a16="http://schemas.microsoft.com/office/drawing/2014/main" id="{985F16BD-2E2D-5A3C-B1CB-B25FFE203DDC}"/>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D74B7A2D-3A04-1919-54B0-5156EB073D79}"/>
              </a:ext>
            </a:extLst>
          </p:cNvPr>
          <p:cNvSpPr>
            <a:spLocks noGrp="1"/>
          </p:cNvSpPr>
          <p:nvPr>
            <p:ph type="sldNum" sz="quarter" idx="12"/>
          </p:nvPr>
        </p:nvSpPr>
        <p:spPr/>
        <p:txBody>
          <a:bodyPr/>
          <a:lstStyle/>
          <a:p>
            <a:fld id="{5DD3DB80-B894-403A-B48E-6FDC1A72010E}" type="slidenum">
              <a:rPr lang="zh-CN" altLang="en-US" smtClean="0"/>
              <a:t>15</a:t>
            </a:fld>
            <a:endParaRPr lang="zh-CN" altLang="en-US"/>
          </a:p>
        </p:txBody>
      </p:sp>
      <p:sp>
        <p:nvSpPr>
          <p:cNvPr id="6" name="文本框 5">
            <a:extLst>
              <a:ext uri="{FF2B5EF4-FFF2-40B4-BE49-F238E27FC236}">
                <a16:creationId xmlns:a16="http://schemas.microsoft.com/office/drawing/2014/main" id="{1B7B664F-2876-0A7E-B089-20C5812C7005}"/>
              </a:ext>
            </a:extLst>
          </p:cNvPr>
          <p:cNvSpPr txBox="1"/>
          <p:nvPr/>
        </p:nvSpPr>
        <p:spPr>
          <a:xfrm>
            <a:off x="824947" y="1474618"/>
            <a:ext cx="10088217" cy="3970318"/>
          </a:xfrm>
          <a:prstGeom prst="rect">
            <a:avLst/>
          </a:prstGeom>
          <a:noFill/>
        </p:spPr>
        <p:txBody>
          <a:bodyPr wrap="square">
            <a:spAutoFit/>
          </a:bodyPr>
          <a:lstStyle/>
          <a:p>
            <a:pPr algn="l"/>
            <a:r>
              <a:rPr lang="en-US" altLang="zh-CN" sz="2800" b="0" i="0" u="none" strike="noStrike" baseline="0" dirty="0">
                <a:latin typeface="ArialMT"/>
              </a:rPr>
              <a:t>•</a:t>
            </a:r>
            <a:r>
              <a:rPr lang="zh-CN" altLang="en-US" sz="2800" b="0" i="0" u="none" strike="noStrike" baseline="0" dirty="0">
                <a:latin typeface="黑体" panose="02010609060101010101" pitchFamily="49" charset="-122"/>
                <a:ea typeface="黑体" panose="02010609060101010101" pitchFamily="49" charset="-122"/>
              </a:rPr>
              <a:t>（</a:t>
            </a:r>
            <a:r>
              <a:rPr lang="en-US" altLang="zh-CN" sz="2800" b="0" i="0" u="none" strike="noStrike" baseline="0" dirty="0">
                <a:latin typeface="黑体" panose="02010609060101010101" pitchFamily="49" charset="-122"/>
                <a:ea typeface="黑体" panose="02010609060101010101" pitchFamily="49" charset="-122"/>
              </a:rPr>
              <a:t>1</a:t>
            </a:r>
            <a:r>
              <a:rPr lang="zh-CN" altLang="en-US" sz="2800" b="0" i="0" u="none" strike="noStrike" baseline="0" dirty="0">
                <a:latin typeface="黑体" panose="02010609060101010101" pitchFamily="49" charset="-122"/>
                <a:ea typeface="黑体" panose="02010609060101010101" pitchFamily="49" charset="-122"/>
              </a:rPr>
              <a:t>）再生资源行业大户归集财政返模式风险巨大</a:t>
            </a:r>
          </a:p>
          <a:p>
            <a:pPr algn="l"/>
            <a:r>
              <a:rPr lang="en-US" altLang="zh-CN" sz="2800" b="0" i="0" u="none" strike="noStrike" baseline="0" dirty="0">
                <a:latin typeface="ArialMT"/>
              </a:rPr>
              <a:t>•</a:t>
            </a:r>
            <a:r>
              <a:rPr lang="zh-CN" altLang="en-US" sz="2800" b="0" i="0" u="none" strike="noStrike" baseline="0" dirty="0">
                <a:latin typeface="黑体" panose="02010609060101010101" pitchFamily="49" charset="-122"/>
                <a:ea typeface="黑体" panose="02010609060101010101" pitchFamily="49" charset="-122"/>
              </a:rPr>
              <a:t>（</a:t>
            </a:r>
            <a:r>
              <a:rPr lang="en-US" altLang="zh-CN" sz="2800" b="0" i="0" u="none" strike="noStrike" baseline="0" dirty="0">
                <a:latin typeface="黑体" panose="02010609060101010101" pitchFamily="49" charset="-122"/>
                <a:ea typeface="黑体" panose="02010609060101010101" pitchFamily="49" charset="-122"/>
              </a:rPr>
              <a:t>2</a:t>
            </a:r>
            <a:r>
              <a:rPr lang="zh-CN" altLang="en-US" sz="2800" b="0" i="0" u="none" strike="noStrike" baseline="0" dirty="0">
                <a:latin typeface="黑体" panose="02010609060101010101" pitchFamily="49" charset="-122"/>
                <a:ea typeface="黑体" panose="02010609060101010101" pitchFamily="49" charset="-122"/>
              </a:rPr>
              <a:t>）招商引资产业园合作协议面临无效或撤销引发风险。</a:t>
            </a:r>
          </a:p>
          <a:p>
            <a:pPr algn="l"/>
            <a:r>
              <a:rPr lang="en-US" altLang="zh-CN" sz="2800" b="0" i="0" u="none" strike="noStrike" baseline="0" dirty="0">
                <a:latin typeface="ArialMT"/>
              </a:rPr>
              <a:t>•</a:t>
            </a:r>
            <a:r>
              <a:rPr lang="zh-CN" altLang="en-US" sz="2800" b="0" i="0" u="none" strike="noStrike" baseline="0" dirty="0">
                <a:latin typeface="黑体" panose="02010609060101010101" pitchFamily="49" charset="-122"/>
                <a:ea typeface="黑体" panose="02010609060101010101" pitchFamily="49" charset="-122"/>
              </a:rPr>
              <a:t>（</a:t>
            </a:r>
            <a:r>
              <a:rPr lang="en-US" altLang="zh-CN" sz="2800" b="0" i="0" u="none" strike="noStrike" baseline="0" dirty="0">
                <a:latin typeface="黑体" panose="02010609060101010101" pitchFamily="49" charset="-122"/>
                <a:ea typeface="黑体" panose="02010609060101010101" pitchFamily="49" charset="-122"/>
              </a:rPr>
              <a:t>3</a:t>
            </a:r>
            <a:r>
              <a:rPr lang="zh-CN" altLang="en-US" sz="2800" b="0" i="0" u="none" strike="noStrike" baseline="0" dirty="0">
                <a:latin typeface="黑体" panose="02010609060101010101" pitchFamily="49" charset="-122"/>
                <a:ea typeface="黑体" panose="02010609060101010101" pitchFamily="49" charset="-122"/>
              </a:rPr>
              <a:t>）网络货运平台业务影响。</a:t>
            </a:r>
          </a:p>
          <a:p>
            <a:pPr algn="l"/>
            <a:r>
              <a:rPr lang="en-US" altLang="zh-CN" sz="2800" b="0" i="0" u="none" strike="noStrike" baseline="0" dirty="0">
                <a:latin typeface="ArialMT"/>
              </a:rPr>
              <a:t>•</a:t>
            </a:r>
            <a:r>
              <a:rPr lang="zh-CN" altLang="en-US" sz="2800" b="0" i="0" u="none" strike="noStrike" baseline="0" dirty="0">
                <a:latin typeface="黑体" panose="02010609060101010101" pitchFamily="49" charset="-122"/>
                <a:ea typeface="黑体" panose="02010609060101010101" pitchFamily="49" charset="-122"/>
              </a:rPr>
              <a:t>（</a:t>
            </a:r>
            <a:r>
              <a:rPr lang="en-US" altLang="zh-CN" sz="2800" b="0" i="0" u="none" strike="noStrike" baseline="0" dirty="0">
                <a:latin typeface="黑体" panose="02010609060101010101" pitchFamily="49" charset="-122"/>
                <a:ea typeface="黑体" panose="02010609060101010101" pitchFamily="49" charset="-122"/>
              </a:rPr>
              <a:t>4</a:t>
            </a:r>
            <a:r>
              <a:rPr lang="zh-CN" altLang="en-US" sz="2800" b="0" i="0" u="none" strike="noStrike" baseline="0" dirty="0">
                <a:latin typeface="黑体" panose="02010609060101010101" pitchFamily="49" charset="-122"/>
                <a:ea typeface="黑体" panose="02010609060101010101" pitchFamily="49" charset="-122"/>
              </a:rPr>
              <a:t>）灵活用工平台将严重收缩。</a:t>
            </a:r>
          </a:p>
          <a:p>
            <a:pPr algn="l"/>
            <a:r>
              <a:rPr lang="en-US" altLang="zh-CN" sz="2800" b="0" i="0" u="none" strike="noStrike" baseline="0" dirty="0">
                <a:latin typeface="ArialMT"/>
              </a:rPr>
              <a:t>•</a:t>
            </a:r>
            <a:r>
              <a:rPr lang="zh-CN" altLang="en-US" sz="2800" b="0" i="0" u="none" strike="noStrike" baseline="0" dirty="0">
                <a:latin typeface="黑体" panose="02010609060101010101" pitchFamily="49" charset="-122"/>
                <a:ea typeface="黑体" panose="02010609060101010101" pitchFamily="49" charset="-122"/>
              </a:rPr>
              <a:t>（</a:t>
            </a:r>
            <a:r>
              <a:rPr lang="en-US" altLang="zh-CN" sz="2800" b="0" i="0" u="none" strike="noStrike" baseline="0" dirty="0">
                <a:latin typeface="黑体" panose="02010609060101010101" pitchFamily="49" charset="-122"/>
                <a:ea typeface="黑体" panose="02010609060101010101" pitchFamily="49" charset="-122"/>
              </a:rPr>
              <a:t>5</a:t>
            </a:r>
            <a:r>
              <a:rPr lang="zh-CN" altLang="en-US" sz="2800" b="0" i="0" u="none" strike="noStrike" baseline="0" dirty="0">
                <a:latin typeface="黑体" panose="02010609060101010101" pitchFamily="49" charset="-122"/>
                <a:ea typeface="黑体" panose="02010609060101010101" pitchFamily="49" charset="-122"/>
              </a:rPr>
              <a:t>）单位或个人取得财税返还被追缴税款。山东栖霞市自然人</a:t>
            </a:r>
          </a:p>
          <a:p>
            <a:pPr algn="l"/>
            <a:r>
              <a:rPr lang="zh-CN" altLang="en-US" sz="2800" b="0" i="0" u="none" strike="noStrike" baseline="0" dirty="0">
                <a:latin typeface="黑体" panose="02010609060101010101" pitchFamily="49" charset="-122"/>
                <a:ea typeface="黑体" panose="02010609060101010101" pitchFamily="49" charset="-122"/>
              </a:rPr>
              <a:t>收到大额财政奖励被税务稽查。</a:t>
            </a:r>
          </a:p>
          <a:p>
            <a:pPr algn="l"/>
            <a:r>
              <a:rPr lang="en-US" altLang="zh-CN" sz="2800" b="0" i="0" u="none" strike="noStrike" baseline="0" dirty="0">
                <a:latin typeface="ArialMT"/>
              </a:rPr>
              <a:t>•</a:t>
            </a:r>
            <a:r>
              <a:rPr lang="zh-CN" altLang="en-US" sz="2800" b="0" i="0" u="none" strike="noStrike" baseline="0" dirty="0">
                <a:latin typeface="黑体" panose="02010609060101010101" pitchFamily="49" charset="-122"/>
                <a:ea typeface="黑体" panose="02010609060101010101" pitchFamily="49" charset="-122"/>
              </a:rPr>
              <a:t>（国税函</a:t>
            </a:r>
            <a:r>
              <a:rPr lang="en-US" altLang="zh-CN" sz="2800" b="0" i="0" u="none" strike="noStrike" baseline="0" dirty="0">
                <a:latin typeface="黑体" panose="02010609060101010101" pitchFamily="49" charset="-122"/>
                <a:ea typeface="黑体" panose="02010609060101010101" pitchFamily="49" charset="-122"/>
              </a:rPr>
              <a:t>〔1998〕293</a:t>
            </a:r>
            <a:r>
              <a:rPr lang="zh-CN" altLang="en-US" sz="2800" b="0" i="0" u="none" strike="noStrike" baseline="0" dirty="0">
                <a:latin typeface="黑体" panose="02010609060101010101" pitchFamily="49" charset="-122"/>
                <a:ea typeface="黑体" panose="02010609060101010101" pitchFamily="49" charset="-122"/>
              </a:rPr>
              <a:t>号）个人取得省以下政府的一次性奖励收</a:t>
            </a:r>
          </a:p>
          <a:p>
            <a:pPr algn="l"/>
            <a:r>
              <a:rPr lang="zh-CN" altLang="en-US" sz="2800" b="0" i="0" u="none" strike="noStrike" baseline="0" dirty="0">
                <a:latin typeface="黑体" panose="02010609060101010101" pitchFamily="49" charset="-122"/>
                <a:ea typeface="黑体" panose="02010609060101010101" pitchFamily="49" charset="-122"/>
              </a:rPr>
              <a:t>入，不论其奖金来源于何处，均不属于税法所规定的免税范畴，</a:t>
            </a:r>
          </a:p>
          <a:p>
            <a:pPr algn="l"/>
            <a:r>
              <a:rPr lang="zh-CN" altLang="en-US" sz="2800" b="0" i="0" u="none" strike="noStrike" baseline="0" dirty="0">
                <a:latin typeface="黑体" panose="02010609060101010101" pitchFamily="49" charset="-122"/>
                <a:ea typeface="黑体" panose="02010609060101010101" pitchFamily="49" charset="-122"/>
              </a:rPr>
              <a:t>应按“偶然所得”项目征收个人所得税</a:t>
            </a:r>
            <a:endParaRPr lang="zh-CN" altLang="en-US" sz="2800" dirty="0"/>
          </a:p>
        </p:txBody>
      </p:sp>
    </p:spTree>
    <p:extLst>
      <p:ext uri="{BB962C8B-B14F-4D97-AF65-F5344CB8AC3E}">
        <p14:creationId xmlns:p14="http://schemas.microsoft.com/office/powerpoint/2010/main" val="16507197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785F65E-CAF9-3726-F154-9B64D42F4B37}"/>
              </a:ext>
            </a:extLst>
          </p:cNvPr>
          <p:cNvSpPr>
            <a:spLocks noGrp="1"/>
          </p:cNvSpPr>
          <p:nvPr>
            <p:ph type="title"/>
          </p:nvPr>
        </p:nvSpPr>
        <p:spPr>
          <a:xfrm>
            <a:off x="669924" y="1"/>
            <a:ext cx="2064809" cy="1028699"/>
          </a:xfrm>
        </p:spPr>
        <p:txBody>
          <a:bodyPr/>
          <a:lstStyle/>
          <a:p>
            <a:r>
              <a:rPr lang="zh-CN" altLang="en-US" dirty="0"/>
              <a:t>征管环境</a:t>
            </a:r>
          </a:p>
        </p:txBody>
      </p:sp>
      <p:sp>
        <p:nvSpPr>
          <p:cNvPr id="3" name="页脚占位符 2">
            <a:extLst>
              <a:ext uri="{FF2B5EF4-FFF2-40B4-BE49-F238E27FC236}">
                <a16:creationId xmlns:a16="http://schemas.microsoft.com/office/drawing/2014/main" id="{0FF2A188-1729-070A-1070-0D8FEF692147}"/>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1C44A014-4AF7-353D-01E0-FC402F837775}"/>
              </a:ext>
            </a:extLst>
          </p:cNvPr>
          <p:cNvSpPr>
            <a:spLocks noGrp="1"/>
          </p:cNvSpPr>
          <p:nvPr>
            <p:ph type="sldNum" sz="quarter" idx="12"/>
          </p:nvPr>
        </p:nvSpPr>
        <p:spPr/>
        <p:txBody>
          <a:bodyPr/>
          <a:lstStyle/>
          <a:p>
            <a:fld id="{5DD3DB80-B894-403A-B48E-6FDC1A72010E}" type="slidenum">
              <a:rPr lang="zh-CN" altLang="en-US" smtClean="0"/>
              <a:t>16</a:t>
            </a:fld>
            <a:endParaRPr lang="zh-CN" altLang="en-US"/>
          </a:p>
        </p:txBody>
      </p:sp>
      <p:pic>
        <p:nvPicPr>
          <p:cNvPr id="5" name="图片 4">
            <a:extLst>
              <a:ext uri="{FF2B5EF4-FFF2-40B4-BE49-F238E27FC236}">
                <a16:creationId xmlns:a16="http://schemas.microsoft.com/office/drawing/2014/main" id="{824EEFBC-3D83-27D2-3E75-75B0A3DE8D0B}"/>
              </a:ext>
            </a:extLst>
          </p:cNvPr>
          <p:cNvPicPr>
            <a:picLocks noChangeAspect="1"/>
          </p:cNvPicPr>
          <p:nvPr/>
        </p:nvPicPr>
        <p:blipFill>
          <a:blip r:embed="rId2"/>
          <a:stretch>
            <a:fillRect/>
          </a:stretch>
        </p:blipFill>
        <p:spPr>
          <a:xfrm>
            <a:off x="158432" y="1151466"/>
            <a:ext cx="5986780" cy="5023273"/>
          </a:xfrm>
          <a:prstGeom prst="rect">
            <a:avLst/>
          </a:prstGeom>
        </p:spPr>
      </p:pic>
      <p:pic>
        <p:nvPicPr>
          <p:cNvPr id="6" name="图片 5">
            <a:extLst>
              <a:ext uri="{FF2B5EF4-FFF2-40B4-BE49-F238E27FC236}">
                <a16:creationId xmlns:a16="http://schemas.microsoft.com/office/drawing/2014/main" id="{7710656C-D09F-0A49-DB27-BD3E7DD8A9B7}"/>
              </a:ext>
            </a:extLst>
          </p:cNvPr>
          <p:cNvPicPr>
            <a:picLocks noChangeAspect="1"/>
          </p:cNvPicPr>
          <p:nvPr/>
        </p:nvPicPr>
        <p:blipFill>
          <a:blip r:embed="rId3">
            <a:lum contrast="36000"/>
          </a:blip>
          <a:stretch>
            <a:fillRect/>
          </a:stretch>
        </p:blipFill>
        <p:spPr>
          <a:xfrm>
            <a:off x="5958522" y="1706669"/>
            <a:ext cx="5561965" cy="4282015"/>
          </a:xfrm>
          <a:prstGeom prst="rect">
            <a:avLst/>
          </a:prstGeom>
        </p:spPr>
      </p:pic>
    </p:spTree>
    <p:extLst>
      <p:ext uri="{BB962C8B-B14F-4D97-AF65-F5344CB8AC3E}">
        <p14:creationId xmlns:p14="http://schemas.microsoft.com/office/powerpoint/2010/main" val="15487199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DF4AF65-0967-5A80-2EE5-D74B4C9A08E3}"/>
              </a:ext>
            </a:extLst>
          </p:cNvPr>
          <p:cNvSpPr>
            <a:spLocks noGrp="1"/>
          </p:cNvSpPr>
          <p:nvPr>
            <p:ph type="title"/>
          </p:nvPr>
        </p:nvSpPr>
        <p:spPr/>
        <p:txBody>
          <a:bodyPr/>
          <a:lstStyle/>
          <a:p>
            <a:r>
              <a:rPr lang="zh-CN" altLang="en-US" dirty="0"/>
              <a:t>征管环境</a:t>
            </a:r>
          </a:p>
        </p:txBody>
      </p:sp>
      <p:sp>
        <p:nvSpPr>
          <p:cNvPr id="3" name="页脚占位符 2">
            <a:extLst>
              <a:ext uri="{FF2B5EF4-FFF2-40B4-BE49-F238E27FC236}">
                <a16:creationId xmlns:a16="http://schemas.microsoft.com/office/drawing/2014/main" id="{C00A90DA-10B8-3506-1AA4-C903FE011C5C}"/>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8905E256-6982-F478-E64C-A02D2C53DA28}"/>
              </a:ext>
            </a:extLst>
          </p:cNvPr>
          <p:cNvSpPr>
            <a:spLocks noGrp="1"/>
          </p:cNvSpPr>
          <p:nvPr>
            <p:ph type="sldNum" sz="quarter" idx="12"/>
          </p:nvPr>
        </p:nvSpPr>
        <p:spPr/>
        <p:txBody>
          <a:bodyPr/>
          <a:lstStyle/>
          <a:p>
            <a:fld id="{5DD3DB80-B894-403A-B48E-6FDC1A72010E}" type="slidenum">
              <a:rPr lang="zh-CN" altLang="en-US" smtClean="0"/>
              <a:t>17</a:t>
            </a:fld>
            <a:endParaRPr lang="zh-CN" altLang="en-US"/>
          </a:p>
        </p:txBody>
      </p:sp>
      <p:pic>
        <p:nvPicPr>
          <p:cNvPr id="5" name="图片 4">
            <a:extLst>
              <a:ext uri="{FF2B5EF4-FFF2-40B4-BE49-F238E27FC236}">
                <a16:creationId xmlns:a16="http://schemas.microsoft.com/office/drawing/2014/main" id="{022CF835-D57E-6170-388C-FB85A3F9EC02}"/>
              </a:ext>
            </a:extLst>
          </p:cNvPr>
          <p:cNvPicPr>
            <a:picLocks noChangeAspect="1"/>
          </p:cNvPicPr>
          <p:nvPr/>
        </p:nvPicPr>
        <p:blipFill>
          <a:blip r:embed="rId2"/>
          <a:stretch>
            <a:fillRect/>
          </a:stretch>
        </p:blipFill>
        <p:spPr>
          <a:xfrm>
            <a:off x="921704" y="1164914"/>
            <a:ext cx="5319395" cy="5281930"/>
          </a:xfrm>
          <a:prstGeom prst="rect">
            <a:avLst/>
          </a:prstGeom>
        </p:spPr>
      </p:pic>
      <p:sp>
        <p:nvSpPr>
          <p:cNvPr id="7" name="文本框 6">
            <a:extLst>
              <a:ext uri="{FF2B5EF4-FFF2-40B4-BE49-F238E27FC236}">
                <a16:creationId xmlns:a16="http://schemas.microsoft.com/office/drawing/2014/main" id="{B41AE1EF-AE6B-AD52-1DD9-E77655D56895}"/>
              </a:ext>
            </a:extLst>
          </p:cNvPr>
          <p:cNvSpPr txBox="1"/>
          <p:nvPr/>
        </p:nvSpPr>
        <p:spPr>
          <a:xfrm>
            <a:off x="6580505" y="2948305"/>
            <a:ext cx="5127625" cy="1568450"/>
          </a:xfrm>
          <a:prstGeom prst="rect">
            <a:avLst/>
          </a:prstGeom>
          <a:noFill/>
        </p:spPr>
        <p:txBody>
          <a:bodyPr wrap="square" rtlCol="0">
            <a:spAutoFit/>
          </a:bodyPr>
          <a:lstStyle/>
          <a:p>
            <a:r>
              <a:rPr lang="zh-CN" altLang="en-US" sz="2400" b="1" dirty="0"/>
              <a:t>转型：</a:t>
            </a:r>
            <a:r>
              <a:rPr lang="zh-CN" altLang="en-US" sz="2400" dirty="0">
                <a:solidFill>
                  <a:srgbClr val="FF0000"/>
                </a:solidFill>
              </a:rPr>
              <a:t>向税务服务进行转型。</a:t>
            </a:r>
          </a:p>
          <a:p>
            <a:endParaRPr lang="zh-CN" altLang="en-US" sz="2400" dirty="0"/>
          </a:p>
          <a:p>
            <a:r>
              <a:rPr lang="zh-CN" altLang="en-US" sz="2400" b="1" dirty="0"/>
              <a:t>升级：</a:t>
            </a:r>
            <a:r>
              <a:rPr lang="zh-CN" altLang="en-US" sz="2400" dirty="0">
                <a:solidFill>
                  <a:srgbClr val="FF0000"/>
                </a:solidFill>
              </a:rPr>
              <a:t>从簿记等基础工作向财税咨询、</a:t>
            </a:r>
            <a:r>
              <a:rPr lang="en-US" altLang="zh-CN" sz="2400" dirty="0">
                <a:solidFill>
                  <a:srgbClr val="FF0000"/>
                </a:solidFill>
              </a:rPr>
              <a:t>  </a:t>
            </a:r>
          </a:p>
          <a:p>
            <a:r>
              <a:rPr lang="en-US" altLang="zh-CN" sz="2400" dirty="0">
                <a:solidFill>
                  <a:srgbClr val="FF0000"/>
                </a:solidFill>
              </a:rPr>
              <a:t>           </a:t>
            </a:r>
            <a:r>
              <a:rPr lang="zh-CN" altLang="en-US" sz="2400" dirty="0">
                <a:solidFill>
                  <a:srgbClr val="FF0000"/>
                </a:solidFill>
              </a:rPr>
              <a:t>税务争议处理升级。</a:t>
            </a:r>
          </a:p>
        </p:txBody>
      </p:sp>
    </p:spTree>
    <p:extLst>
      <p:ext uri="{BB962C8B-B14F-4D97-AF65-F5344CB8AC3E}">
        <p14:creationId xmlns:p14="http://schemas.microsoft.com/office/powerpoint/2010/main" val="39480577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F90E2A0-27C2-D265-B7CA-44F57A8B81B2}"/>
              </a:ext>
            </a:extLst>
          </p:cNvPr>
          <p:cNvSpPr>
            <a:spLocks noGrp="1"/>
          </p:cNvSpPr>
          <p:nvPr>
            <p:ph type="title"/>
          </p:nvPr>
        </p:nvSpPr>
        <p:spPr/>
        <p:txBody>
          <a:bodyPr/>
          <a:lstStyle/>
          <a:p>
            <a:r>
              <a:rPr lang="zh-CN" altLang="en-US" dirty="0"/>
              <a:t>征管环境</a:t>
            </a:r>
          </a:p>
        </p:txBody>
      </p:sp>
      <p:sp>
        <p:nvSpPr>
          <p:cNvPr id="3" name="页脚占位符 2">
            <a:extLst>
              <a:ext uri="{FF2B5EF4-FFF2-40B4-BE49-F238E27FC236}">
                <a16:creationId xmlns:a16="http://schemas.microsoft.com/office/drawing/2014/main" id="{A40281DD-EFF0-73DC-A8F0-55F95068FDE7}"/>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68B2C1A4-40FD-1855-BE41-2C1873CEF1B9}"/>
              </a:ext>
            </a:extLst>
          </p:cNvPr>
          <p:cNvSpPr>
            <a:spLocks noGrp="1"/>
          </p:cNvSpPr>
          <p:nvPr>
            <p:ph type="sldNum" sz="quarter" idx="12"/>
          </p:nvPr>
        </p:nvSpPr>
        <p:spPr/>
        <p:txBody>
          <a:bodyPr/>
          <a:lstStyle/>
          <a:p>
            <a:fld id="{5DD3DB80-B894-403A-B48E-6FDC1A72010E}" type="slidenum">
              <a:rPr lang="zh-CN" altLang="en-US" smtClean="0"/>
              <a:t>18</a:t>
            </a:fld>
            <a:endParaRPr lang="zh-CN" altLang="en-US"/>
          </a:p>
        </p:txBody>
      </p:sp>
      <p:sp>
        <p:nvSpPr>
          <p:cNvPr id="5" name="文本框 4">
            <a:extLst>
              <a:ext uri="{FF2B5EF4-FFF2-40B4-BE49-F238E27FC236}">
                <a16:creationId xmlns:a16="http://schemas.microsoft.com/office/drawing/2014/main" id="{7ED80A38-A06E-A6B5-C91C-E841B4BC5245}"/>
              </a:ext>
            </a:extLst>
          </p:cNvPr>
          <p:cNvSpPr txBox="1"/>
          <p:nvPr/>
        </p:nvSpPr>
        <p:spPr>
          <a:xfrm>
            <a:off x="964565" y="1155700"/>
            <a:ext cx="10981902" cy="4996180"/>
          </a:xfrm>
          <a:prstGeom prst="rect">
            <a:avLst/>
          </a:prstGeom>
          <a:noFill/>
        </p:spPr>
        <p:txBody>
          <a:bodyPr wrap="square" rtlCol="0">
            <a:noAutofit/>
          </a:bodyPr>
          <a:lstStyle/>
          <a:p>
            <a:pPr marL="0" indent="0" algn="l" rtl="0" eaLnBrk="0">
              <a:lnSpc>
                <a:spcPct val="190000"/>
              </a:lnSpc>
              <a:buNone/>
            </a:pPr>
            <a:endParaRPr lang="en-US" sz="2400" dirty="0">
              <a:latin typeface="宋体" panose="02010600030101010101" pitchFamily="2" charset="-122"/>
              <a:ea typeface="宋体" panose="02010600030101010101" pitchFamily="2" charset="-122"/>
              <a:cs typeface="宋体" panose="02010600030101010101" pitchFamily="2" charset="-122"/>
              <a:sym typeface="+mn-ea"/>
            </a:endParaRPr>
          </a:p>
          <a:p>
            <a:pPr marL="0" indent="0" algn="l" rtl="0" eaLnBrk="0">
              <a:lnSpc>
                <a:spcPct val="190000"/>
              </a:lnSpc>
              <a:buNone/>
            </a:pPr>
            <a:endParaRPr lang="en-US" sz="2400" dirty="0">
              <a:latin typeface="宋体" panose="02010600030101010101" pitchFamily="2" charset="-122"/>
              <a:ea typeface="宋体" panose="02010600030101010101" pitchFamily="2" charset="-122"/>
              <a:cs typeface="宋体" panose="02010600030101010101" pitchFamily="2" charset="-122"/>
              <a:sym typeface="+mn-ea"/>
            </a:endParaRPr>
          </a:p>
          <a:p>
            <a:pPr marL="0" indent="0" algn="l" rtl="0" eaLnBrk="0">
              <a:lnSpc>
                <a:spcPct val="190000"/>
              </a:lnSpc>
              <a:buNone/>
            </a:pPr>
            <a:r>
              <a:rPr lang="en-US" sz="2400" dirty="0">
                <a:latin typeface="宋体" panose="02010600030101010101" pitchFamily="2" charset="-122"/>
                <a:ea typeface="宋体" panose="02010600030101010101" pitchFamily="2" charset="-122"/>
                <a:cs typeface="宋体" panose="02010600030101010101" pitchFamily="2" charset="-122"/>
                <a:sym typeface="+mn-ea"/>
              </a:rPr>
              <a:t>                  </a:t>
            </a:r>
            <a:r>
              <a:rPr lang="en-US" sz="2800" dirty="0">
                <a:latin typeface="宋体" panose="02010600030101010101" pitchFamily="2" charset="-122"/>
                <a:ea typeface="宋体" panose="02010600030101010101" pitchFamily="2" charset="-122"/>
                <a:cs typeface="宋体" panose="02010600030101010101" pitchFamily="2" charset="-122"/>
                <a:sym typeface="+mn-ea"/>
              </a:rPr>
              <a:t> </a:t>
            </a:r>
            <a:r>
              <a:rPr lang="zh-CN" altLang="en-US" sz="40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未来的税收征管环境大家如何看</a:t>
            </a:r>
            <a:r>
              <a:rPr lang="zh-CN" altLang="en-US" sz="44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a:t>
            </a:r>
          </a:p>
          <a:p>
            <a:pPr marL="0" indent="0" algn="l" rtl="0" eaLnBrk="0">
              <a:lnSpc>
                <a:spcPct val="190000"/>
              </a:lnSpc>
              <a:buNone/>
            </a:pPr>
            <a:r>
              <a:rPr lang="zh-CN" altLang="en-US" sz="28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 </a:t>
            </a:r>
            <a:r>
              <a:rPr lang="en-US" altLang="zh-CN" sz="28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                      </a:t>
            </a:r>
            <a:r>
              <a:rPr lang="en-US" sz="2800" dirty="0">
                <a:latin typeface="宋体" panose="02010600030101010101" pitchFamily="2" charset="-122"/>
                <a:ea typeface="宋体" panose="02010600030101010101" pitchFamily="2" charset="-122"/>
                <a:cs typeface="宋体" panose="02010600030101010101" pitchFamily="2" charset="-122"/>
                <a:sym typeface="+mn-ea"/>
              </a:rPr>
              <a:t> </a:t>
            </a:r>
            <a:r>
              <a:rPr lang="en-US" sz="2400" dirty="0">
                <a:latin typeface="宋体" panose="02010600030101010101" pitchFamily="2" charset="-122"/>
                <a:ea typeface="宋体" panose="02010600030101010101" pitchFamily="2" charset="-122"/>
                <a:cs typeface="宋体" panose="02010600030101010101" pitchFamily="2" charset="-122"/>
                <a:sym typeface="+mn-ea"/>
              </a:rPr>
              <a:t>  </a:t>
            </a:r>
            <a:endParaRPr lang="zh-CN" altLang="en-US" sz="2400" dirty="0">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6" name="图片 5">
            <a:extLst>
              <a:ext uri="{FF2B5EF4-FFF2-40B4-BE49-F238E27FC236}">
                <a16:creationId xmlns:a16="http://schemas.microsoft.com/office/drawing/2014/main" id="{1B110BA9-6E78-3039-A30B-4992D2C42746}"/>
              </a:ext>
            </a:extLst>
          </p:cNvPr>
          <p:cNvPicPr>
            <a:picLocks noChangeAspect="1"/>
          </p:cNvPicPr>
          <p:nvPr/>
        </p:nvPicPr>
        <p:blipFill>
          <a:blip r:embed="rId2"/>
          <a:stretch>
            <a:fillRect/>
          </a:stretch>
        </p:blipFill>
        <p:spPr>
          <a:xfrm>
            <a:off x="1432137" y="1941195"/>
            <a:ext cx="1873445" cy="3426672"/>
          </a:xfrm>
          <a:prstGeom prst="rect">
            <a:avLst/>
          </a:prstGeom>
        </p:spPr>
      </p:pic>
    </p:spTree>
    <p:extLst>
      <p:ext uri="{BB962C8B-B14F-4D97-AF65-F5344CB8AC3E}">
        <p14:creationId xmlns:p14="http://schemas.microsoft.com/office/powerpoint/2010/main" val="28548473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2352098" y="2671870"/>
            <a:ext cx="5419185" cy="757130"/>
          </a:xfrm>
        </p:spPr>
        <p:txBody>
          <a:bodyPr>
            <a:spAutoFit/>
          </a:bodyPr>
          <a:lstStyle/>
          <a:p>
            <a:r>
              <a:rPr lang="zh-CN" altLang="en-US" sz="4800" b="1" dirty="0">
                <a:latin typeface="微软雅黑" panose="020B0503020204020204" charset="-122"/>
                <a:ea typeface="微软雅黑" panose="020B0503020204020204" charset="-122"/>
                <a:cs typeface="微软雅黑" panose="020B0503020204020204" charset="-122"/>
                <a:sym typeface="+mn-ea"/>
              </a:rPr>
              <a:t>金税四期</a:t>
            </a:r>
            <a:endParaRPr lang="zh-CN" altLang="en-US" sz="4800" dirty="0">
              <a:latin typeface="+mn-lt"/>
              <a:ea typeface="+mn-ea"/>
              <a:cs typeface="+mn-ea"/>
              <a:sym typeface="+mn-lt"/>
            </a:endParaRPr>
          </a:p>
        </p:txBody>
      </p:sp>
      <p:sp>
        <p:nvSpPr>
          <p:cNvPr id="9" name="文本框 8"/>
          <p:cNvSpPr txBox="1"/>
          <p:nvPr/>
        </p:nvSpPr>
        <p:spPr>
          <a:xfrm>
            <a:off x="753604" y="1790699"/>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cs typeface="+mn-ea"/>
                <a:sym typeface="+mn-lt"/>
              </a:rPr>
              <a:t>/0</a:t>
            </a:r>
            <a:r>
              <a:rPr lang="en-US" spc="100" dirty="0">
                <a:solidFill>
                  <a:schemeClr val="accent1"/>
                </a:solidFill>
                <a:cs typeface="+mn-ea"/>
                <a:sym typeface="+mn-lt"/>
              </a:rPr>
              <a:t>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2F1A622-B6D6-3B6B-3561-CAEB3C313F1F}"/>
              </a:ext>
            </a:extLst>
          </p:cNvPr>
          <p:cNvSpPr>
            <a:spLocks noGrp="1"/>
          </p:cNvSpPr>
          <p:nvPr>
            <p:ph type="title"/>
          </p:nvPr>
        </p:nvSpPr>
        <p:spPr>
          <a:xfrm>
            <a:off x="669924" y="335902"/>
            <a:ext cx="2420409" cy="692798"/>
          </a:xfrm>
        </p:spPr>
        <p:txBody>
          <a:bodyPr/>
          <a:lstStyle/>
          <a:p>
            <a:r>
              <a:rPr lang="zh-CN" altLang="en-US" dirty="0"/>
              <a:t>金税四期</a:t>
            </a:r>
          </a:p>
        </p:txBody>
      </p:sp>
      <p:sp>
        <p:nvSpPr>
          <p:cNvPr id="3" name="页脚占位符 2">
            <a:extLst>
              <a:ext uri="{FF2B5EF4-FFF2-40B4-BE49-F238E27FC236}">
                <a16:creationId xmlns:a16="http://schemas.microsoft.com/office/drawing/2014/main" id="{23AD24EA-0652-9AF9-A154-4190512E97ED}"/>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18F203E1-BED8-861E-6F01-735C2FC9F05A}"/>
              </a:ext>
            </a:extLst>
          </p:cNvPr>
          <p:cNvSpPr>
            <a:spLocks noGrp="1"/>
          </p:cNvSpPr>
          <p:nvPr>
            <p:ph type="sldNum" sz="quarter" idx="12"/>
          </p:nvPr>
        </p:nvSpPr>
        <p:spPr/>
        <p:txBody>
          <a:bodyPr/>
          <a:lstStyle/>
          <a:p>
            <a:fld id="{5DD3DB80-B894-403A-B48E-6FDC1A72010E}" type="slidenum">
              <a:rPr lang="zh-CN" altLang="en-US" smtClean="0"/>
              <a:t>20</a:t>
            </a:fld>
            <a:endParaRPr lang="zh-CN" altLang="en-US"/>
          </a:p>
        </p:txBody>
      </p:sp>
      <p:grpSp>
        <p:nvGrpSpPr>
          <p:cNvPr id="5" name="组合 4">
            <a:extLst>
              <a:ext uri="{FF2B5EF4-FFF2-40B4-BE49-F238E27FC236}">
                <a16:creationId xmlns:a16="http://schemas.microsoft.com/office/drawing/2014/main" id="{41299ADE-A5DC-32CB-907B-91ABB08ED3BC}"/>
              </a:ext>
            </a:extLst>
          </p:cNvPr>
          <p:cNvGrpSpPr/>
          <p:nvPr/>
        </p:nvGrpSpPr>
        <p:grpSpPr>
          <a:xfrm>
            <a:off x="635446" y="1464011"/>
            <a:ext cx="10014571" cy="4450252"/>
            <a:chOff x="578498" y="1500633"/>
            <a:chExt cx="10014571" cy="4673961"/>
          </a:xfrm>
        </p:grpSpPr>
        <p:sp>
          <p:nvSpPr>
            <p:cNvPr id="6" name="object 4">
              <a:extLst>
                <a:ext uri="{FF2B5EF4-FFF2-40B4-BE49-F238E27FC236}">
                  <a16:creationId xmlns:a16="http://schemas.microsoft.com/office/drawing/2014/main" id="{4B4C3FDD-F48A-DDE3-C15A-9C9CD50A3315}"/>
                </a:ext>
              </a:extLst>
            </p:cNvPr>
            <p:cNvSpPr txBox="1"/>
            <p:nvPr/>
          </p:nvSpPr>
          <p:spPr>
            <a:xfrm>
              <a:off x="1146175" y="3253613"/>
              <a:ext cx="1744345" cy="1778000"/>
            </a:xfrm>
            <a:prstGeom prst="rect">
              <a:avLst/>
            </a:prstGeom>
          </p:spPr>
          <p:txBody>
            <a:bodyPr vert="horz" wrap="square" lIns="0" tIns="12700" rIns="0" bIns="0" rtlCol="0">
              <a:spAutoFit/>
            </a:bodyPr>
            <a:lstStyle/>
            <a:p>
              <a:pPr marL="12700" marR="5080">
                <a:lnSpc>
                  <a:spcPct val="119800"/>
                </a:lnSpc>
                <a:spcBef>
                  <a:spcPts val="100"/>
                </a:spcBef>
              </a:pPr>
              <a:r>
                <a:rPr sz="1600" b="1" spc="-5" dirty="0">
                  <a:solidFill>
                    <a:srgbClr val="FF0000"/>
                  </a:solidFill>
                  <a:latin typeface="微软雅黑"/>
                  <a:cs typeface="微软雅黑"/>
                </a:rPr>
                <a:t>1994</a:t>
              </a:r>
              <a:r>
                <a:rPr sz="1600" b="1" dirty="0">
                  <a:solidFill>
                    <a:srgbClr val="FF0000"/>
                  </a:solidFill>
                  <a:latin typeface="微软雅黑"/>
                  <a:cs typeface="微软雅黑"/>
                </a:rPr>
                <a:t>年金税一期</a:t>
              </a:r>
              <a:r>
                <a:rPr sz="1600" b="1" spc="-5" dirty="0">
                  <a:solidFill>
                    <a:srgbClr val="FF0000"/>
                  </a:solidFill>
                  <a:latin typeface="微软雅黑"/>
                  <a:cs typeface="微软雅黑"/>
                </a:rPr>
                <a:t>： </a:t>
              </a:r>
              <a:r>
                <a:rPr sz="1600" dirty="0">
                  <a:solidFill>
                    <a:srgbClr val="121212"/>
                  </a:solidFill>
                  <a:latin typeface="微软雅黑"/>
                  <a:cs typeface="微软雅黑"/>
                </a:rPr>
                <a:t>建成了增值税防</a:t>
              </a:r>
              <a:r>
                <a:rPr sz="1600" spc="-5" dirty="0">
                  <a:solidFill>
                    <a:srgbClr val="121212"/>
                  </a:solidFill>
                  <a:latin typeface="微软雅黑"/>
                  <a:cs typeface="微软雅黑"/>
                </a:rPr>
                <a:t>伪 </a:t>
              </a:r>
              <a:r>
                <a:rPr sz="1600" dirty="0">
                  <a:solidFill>
                    <a:srgbClr val="121212"/>
                  </a:solidFill>
                  <a:latin typeface="微软雅黑"/>
                  <a:cs typeface="微软雅黑"/>
                </a:rPr>
                <a:t>税控系统，实现</a:t>
              </a:r>
              <a:r>
                <a:rPr sz="1600" spc="-5" dirty="0">
                  <a:solidFill>
                    <a:srgbClr val="121212"/>
                  </a:solidFill>
                  <a:latin typeface="微软雅黑"/>
                  <a:cs typeface="微软雅黑"/>
                </a:rPr>
                <a:t>了 </a:t>
              </a:r>
              <a:r>
                <a:rPr sz="1600" dirty="0">
                  <a:solidFill>
                    <a:srgbClr val="121212"/>
                  </a:solidFill>
                  <a:latin typeface="微软雅黑"/>
                  <a:cs typeface="微软雅黑"/>
                </a:rPr>
                <a:t>利用计算机网络</a:t>
              </a:r>
              <a:r>
                <a:rPr sz="1600" spc="-5" dirty="0">
                  <a:solidFill>
                    <a:srgbClr val="121212"/>
                  </a:solidFill>
                  <a:latin typeface="微软雅黑"/>
                  <a:cs typeface="微软雅黑"/>
                </a:rPr>
                <a:t>对 </a:t>
              </a:r>
              <a:r>
                <a:rPr sz="1600" dirty="0">
                  <a:solidFill>
                    <a:srgbClr val="121212"/>
                  </a:solidFill>
                  <a:latin typeface="微软雅黑"/>
                  <a:cs typeface="微软雅黑"/>
                </a:rPr>
                <a:t>增值税专用发票</a:t>
              </a:r>
              <a:r>
                <a:rPr sz="1600" spc="-5" dirty="0">
                  <a:solidFill>
                    <a:srgbClr val="121212"/>
                  </a:solidFill>
                  <a:latin typeface="微软雅黑"/>
                  <a:cs typeface="微软雅黑"/>
                </a:rPr>
                <a:t>进 </a:t>
              </a:r>
              <a:r>
                <a:rPr sz="1600" dirty="0">
                  <a:solidFill>
                    <a:srgbClr val="121212"/>
                  </a:solidFill>
                  <a:latin typeface="微软雅黑"/>
                  <a:cs typeface="微软雅黑"/>
                </a:rPr>
                <a:t>行交叉稽核</a:t>
              </a:r>
              <a:r>
                <a:rPr sz="1600" spc="-5" dirty="0">
                  <a:solidFill>
                    <a:srgbClr val="121212"/>
                  </a:solidFill>
                  <a:latin typeface="微软雅黑"/>
                  <a:cs typeface="微软雅黑"/>
                </a:rPr>
                <a:t>。</a:t>
              </a:r>
              <a:endParaRPr sz="1600" dirty="0">
                <a:latin typeface="微软雅黑"/>
                <a:cs typeface="微软雅黑"/>
              </a:endParaRPr>
            </a:p>
          </p:txBody>
        </p:sp>
        <p:sp>
          <p:nvSpPr>
            <p:cNvPr id="7" name="object 5">
              <a:extLst>
                <a:ext uri="{FF2B5EF4-FFF2-40B4-BE49-F238E27FC236}">
                  <a16:creationId xmlns:a16="http://schemas.microsoft.com/office/drawing/2014/main" id="{D0DD5C3D-6971-B74E-6E16-B6B64E1654B6}"/>
                </a:ext>
              </a:extLst>
            </p:cNvPr>
            <p:cNvSpPr txBox="1"/>
            <p:nvPr/>
          </p:nvSpPr>
          <p:spPr>
            <a:xfrm>
              <a:off x="3393440" y="2995167"/>
              <a:ext cx="1650364" cy="2362200"/>
            </a:xfrm>
            <a:prstGeom prst="rect">
              <a:avLst/>
            </a:prstGeom>
          </p:spPr>
          <p:txBody>
            <a:bodyPr vert="horz" wrap="square" lIns="0" tIns="60960" rIns="0" bIns="0" rtlCol="0">
              <a:spAutoFit/>
            </a:bodyPr>
            <a:lstStyle/>
            <a:p>
              <a:pPr marL="12700">
                <a:lnSpc>
                  <a:spcPct val="100000"/>
                </a:lnSpc>
                <a:spcBef>
                  <a:spcPts val="480"/>
                </a:spcBef>
              </a:pPr>
              <a:r>
                <a:rPr sz="1600" b="1" spc="-5" dirty="0">
                  <a:solidFill>
                    <a:srgbClr val="FF0000"/>
                  </a:solidFill>
                  <a:latin typeface="微软雅黑"/>
                  <a:cs typeface="微软雅黑"/>
                </a:rPr>
                <a:t>1998</a:t>
              </a:r>
              <a:r>
                <a:rPr sz="1600" b="1" dirty="0">
                  <a:solidFill>
                    <a:srgbClr val="FF0000"/>
                  </a:solidFill>
                  <a:latin typeface="微软雅黑"/>
                  <a:cs typeface="微软雅黑"/>
                </a:rPr>
                <a:t>年至</a:t>
              </a:r>
              <a:r>
                <a:rPr sz="1600" b="1" spc="-5" dirty="0">
                  <a:solidFill>
                    <a:srgbClr val="FF0000"/>
                  </a:solidFill>
                  <a:latin typeface="微软雅黑"/>
                  <a:cs typeface="微软雅黑"/>
                </a:rPr>
                <a:t>2001年</a:t>
              </a:r>
              <a:endParaRPr sz="1600" dirty="0">
                <a:latin typeface="微软雅黑"/>
                <a:cs typeface="微软雅黑"/>
              </a:endParaRPr>
            </a:p>
            <a:p>
              <a:pPr marL="12700" marR="5080">
                <a:lnSpc>
                  <a:spcPct val="119800"/>
                </a:lnSpc>
              </a:pPr>
              <a:r>
                <a:rPr sz="1600" b="1" spc="-5" dirty="0">
                  <a:solidFill>
                    <a:srgbClr val="FF0000"/>
                  </a:solidFill>
                  <a:latin typeface="微软雅黑"/>
                  <a:cs typeface="微软雅黑"/>
                </a:rPr>
                <a:t>7</a:t>
              </a:r>
              <a:r>
                <a:rPr sz="1600" b="1" dirty="0">
                  <a:solidFill>
                    <a:srgbClr val="FF0000"/>
                  </a:solidFill>
                  <a:latin typeface="微软雅黑"/>
                  <a:cs typeface="微软雅黑"/>
                </a:rPr>
                <a:t>月金税二期：</a:t>
              </a:r>
              <a:r>
                <a:rPr sz="1600" spc="-5" dirty="0">
                  <a:solidFill>
                    <a:srgbClr val="121212"/>
                  </a:solidFill>
                  <a:latin typeface="微软雅黑"/>
                  <a:cs typeface="微软雅黑"/>
                </a:rPr>
                <a:t>实 </a:t>
              </a:r>
              <a:r>
                <a:rPr sz="1600" dirty="0">
                  <a:solidFill>
                    <a:srgbClr val="121212"/>
                  </a:solidFill>
                  <a:latin typeface="微软雅黑"/>
                  <a:cs typeface="微软雅黑"/>
                </a:rPr>
                <a:t>现了发票数据的</a:t>
              </a:r>
              <a:r>
                <a:rPr sz="1600" spc="-5" dirty="0">
                  <a:solidFill>
                    <a:srgbClr val="121212"/>
                  </a:solidFill>
                  <a:latin typeface="微软雅黑"/>
                  <a:cs typeface="微软雅黑"/>
                </a:rPr>
                <a:t>自 </a:t>
              </a:r>
              <a:r>
                <a:rPr sz="1600" dirty="0">
                  <a:solidFill>
                    <a:srgbClr val="121212"/>
                  </a:solidFill>
                  <a:latin typeface="微软雅黑"/>
                  <a:cs typeface="微软雅黑"/>
                </a:rPr>
                <a:t>动采集！同时把</a:t>
              </a:r>
              <a:r>
                <a:rPr sz="1600" spc="-5" dirty="0">
                  <a:solidFill>
                    <a:srgbClr val="121212"/>
                  </a:solidFill>
                  <a:latin typeface="微软雅黑"/>
                  <a:cs typeface="微软雅黑"/>
                </a:rPr>
                <a:t>海 </a:t>
              </a:r>
              <a:r>
                <a:rPr sz="1600" dirty="0">
                  <a:solidFill>
                    <a:srgbClr val="121212"/>
                  </a:solidFill>
                  <a:latin typeface="微软雅黑"/>
                  <a:cs typeface="微软雅黑"/>
                </a:rPr>
                <a:t>关增值税完税凭</a:t>
              </a:r>
              <a:r>
                <a:rPr sz="1600" spc="-5" dirty="0">
                  <a:solidFill>
                    <a:srgbClr val="121212"/>
                  </a:solidFill>
                  <a:latin typeface="微软雅黑"/>
                  <a:cs typeface="微软雅黑"/>
                </a:rPr>
                <a:t>证 </a:t>
              </a:r>
              <a:r>
                <a:rPr sz="1600" dirty="0">
                  <a:solidFill>
                    <a:srgbClr val="121212"/>
                  </a:solidFill>
                  <a:latin typeface="微软雅黑"/>
                  <a:cs typeface="微软雅黑"/>
                </a:rPr>
                <a:t>纳入金税工程进</a:t>
              </a:r>
              <a:r>
                <a:rPr sz="1600" spc="-5" dirty="0">
                  <a:solidFill>
                    <a:srgbClr val="121212"/>
                  </a:solidFill>
                  <a:latin typeface="微软雅黑"/>
                  <a:cs typeface="微软雅黑"/>
                </a:rPr>
                <a:t>行 </a:t>
              </a:r>
              <a:r>
                <a:rPr sz="1600" dirty="0">
                  <a:solidFill>
                    <a:srgbClr val="121212"/>
                  </a:solidFill>
                  <a:latin typeface="微软雅黑"/>
                  <a:cs typeface="微软雅黑"/>
                </a:rPr>
                <a:t>管理，并推广至</a:t>
              </a:r>
              <a:r>
                <a:rPr sz="1600" spc="-5" dirty="0">
                  <a:solidFill>
                    <a:srgbClr val="121212"/>
                  </a:solidFill>
                  <a:latin typeface="微软雅黑"/>
                  <a:cs typeface="微软雅黑"/>
                </a:rPr>
                <a:t>全 </a:t>
              </a:r>
              <a:r>
                <a:rPr sz="1600" dirty="0">
                  <a:solidFill>
                    <a:srgbClr val="121212"/>
                  </a:solidFill>
                  <a:latin typeface="微软雅黑"/>
                  <a:cs typeface="微软雅黑"/>
                </a:rPr>
                <a:t>国</a:t>
              </a:r>
              <a:r>
                <a:rPr sz="1600" spc="-5" dirty="0">
                  <a:solidFill>
                    <a:srgbClr val="121212"/>
                  </a:solidFill>
                  <a:latin typeface="微软雅黑"/>
                  <a:cs typeface="微软雅黑"/>
                </a:rPr>
                <a:t>。</a:t>
              </a:r>
              <a:endParaRPr sz="1600" dirty="0">
                <a:latin typeface="微软雅黑"/>
                <a:cs typeface="微软雅黑"/>
              </a:endParaRPr>
            </a:p>
          </p:txBody>
        </p:sp>
        <p:sp>
          <p:nvSpPr>
            <p:cNvPr id="8" name="object 7">
              <a:extLst>
                <a:ext uri="{FF2B5EF4-FFF2-40B4-BE49-F238E27FC236}">
                  <a16:creationId xmlns:a16="http://schemas.microsoft.com/office/drawing/2014/main" id="{C8199F19-3C74-739F-1C75-9AFF024FFB75}"/>
                </a:ext>
              </a:extLst>
            </p:cNvPr>
            <p:cNvSpPr txBox="1"/>
            <p:nvPr/>
          </p:nvSpPr>
          <p:spPr>
            <a:xfrm>
              <a:off x="5805170" y="2478278"/>
              <a:ext cx="1927225" cy="2946400"/>
            </a:xfrm>
            <a:prstGeom prst="rect">
              <a:avLst/>
            </a:prstGeom>
          </p:spPr>
          <p:txBody>
            <a:bodyPr vert="horz" wrap="square" lIns="0" tIns="12700" rIns="0" bIns="0" rtlCol="0">
              <a:spAutoFit/>
            </a:bodyPr>
            <a:lstStyle/>
            <a:p>
              <a:pPr marL="12700" marR="5080">
                <a:lnSpc>
                  <a:spcPct val="119800"/>
                </a:lnSpc>
                <a:spcBef>
                  <a:spcPts val="100"/>
                </a:spcBef>
              </a:pPr>
              <a:r>
                <a:rPr sz="1600" b="1" spc="-5" dirty="0">
                  <a:solidFill>
                    <a:srgbClr val="FF0000"/>
                  </a:solidFill>
                  <a:latin typeface="微软雅黑"/>
                  <a:cs typeface="微软雅黑"/>
                </a:rPr>
                <a:t>2013</a:t>
              </a:r>
              <a:r>
                <a:rPr sz="1600" b="1" dirty="0">
                  <a:solidFill>
                    <a:srgbClr val="FF0000"/>
                  </a:solidFill>
                  <a:latin typeface="微软雅黑"/>
                  <a:cs typeface="微软雅黑"/>
                </a:rPr>
                <a:t>年</a:t>
              </a:r>
              <a:r>
                <a:rPr sz="1600" b="1" spc="-5" dirty="0">
                  <a:solidFill>
                    <a:srgbClr val="FF0000"/>
                  </a:solidFill>
                  <a:latin typeface="微软雅黑"/>
                  <a:cs typeface="微软雅黑"/>
                </a:rPr>
                <a:t>-2016</a:t>
              </a:r>
              <a:r>
                <a:rPr sz="1600" b="1" dirty="0">
                  <a:solidFill>
                    <a:srgbClr val="FF0000"/>
                  </a:solidFill>
                  <a:latin typeface="微软雅黑"/>
                  <a:cs typeface="微软雅黑"/>
                </a:rPr>
                <a:t>年金</a:t>
              </a:r>
              <a:r>
                <a:rPr sz="1600" b="1" spc="-5" dirty="0">
                  <a:solidFill>
                    <a:srgbClr val="FF0000"/>
                  </a:solidFill>
                  <a:latin typeface="微软雅黑"/>
                  <a:cs typeface="微软雅黑"/>
                </a:rPr>
                <a:t>税 </a:t>
              </a:r>
              <a:r>
                <a:rPr sz="1600" b="1" dirty="0">
                  <a:solidFill>
                    <a:srgbClr val="FF0000"/>
                  </a:solidFill>
                  <a:latin typeface="微软雅黑"/>
                  <a:cs typeface="微软雅黑"/>
                </a:rPr>
                <a:t>三期：</a:t>
              </a:r>
              <a:r>
                <a:rPr sz="1600" dirty="0">
                  <a:solidFill>
                    <a:srgbClr val="121212"/>
                  </a:solidFill>
                  <a:latin typeface="微软雅黑"/>
                  <a:cs typeface="微软雅黑"/>
                </a:rPr>
                <a:t>实现网络硬</a:t>
              </a:r>
              <a:r>
                <a:rPr sz="1600" spc="-5" dirty="0">
                  <a:solidFill>
                    <a:srgbClr val="121212"/>
                  </a:solidFill>
                  <a:latin typeface="微软雅黑"/>
                  <a:cs typeface="微软雅黑"/>
                </a:rPr>
                <a:t>件 </a:t>
              </a:r>
              <a:r>
                <a:rPr sz="1600" dirty="0">
                  <a:solidFill>
                    <a:srgbClr val="121212"/>
                  </a:solidFill>
                  <a:latin typeface="微软雅黑"/>
                  <a:cs typeface="微软雅黑"/>
                </a:rPr>
                <a:t>和基础软件的统一</a:t>
              </a:r>
              <a:r>
                <a:rPr sz="1600" spc="-5" dirty="0">
                  <a:solidFill>
                    <a:srgbClr val="121212"/>
                  </a:solidFill>
                  <a:latin typeface="微软雅黑"/>
                  <a:cs typeface="微软雅黑"/>
                </a:rPr>
                <a:t>平 </a:t>
              </a:r>
              <a:r>
                <a:rPr sz="1600" dirty="0">
                  <a:solidFill>
                    <a:srgbClr val="121212"/>
                  </a:solidFill>
                  <a:latin typeface="微软雅黑"/>
                  <a:cs typeface="微软雅黑"/>
                </a:rPr>
                <a:t>台，税务系统的数</a:t>
              </a:r>
              <a:r>
                <a:rPr sz="1600" spc="-5" dirty="0">
                  <a:solidFill>
                    <a:srgbClr val="121212"/>
                  </a:solidFill>
                  <a:latin typeface="微软雅黑"/>
                  <a:cs typeface="微软雅黑"/>
                </a:rPr>
                <a:t>据 </a:t>
              </a:r>
              <a:r>
                <a:rPr sz="1600" dirty="0">
                  <a:solidFill>
                    <a:srgbClr val="121212"/>
                  </a:solidFill>
                  <a:latin typeface="微软雅黑"/>
                  <a:cs typeface="微软雅黑"/>
                </a:rPr>
                <a:t>信息在总局和省局</a:t>
              </a:r>
              <a:r>
                <a:rPr sz="1600" spc="-5" dirty="0">
                  <a:solidFill>
                    <a:srgbClr val="121212"/>
                  </a:solidFill>
                  <a:latin typeface="微软雅黑"/>
                  <a:cs typeface="微软雅黑"/>
                </a:rPr>
                <a:t>集 </a:t>
              </a:r>
              <a:r>
                <a:rPr sz="1600" dirty="0">
                  <a:solidFill>
                    <a:srgbClr val="121212"/>
                  </a:solidFill>
                  <a:latin typeface="微软雅黑"/>
                  <a:cs typeface="微软雅黑"/>
                </a:rPr>
                <a:t>中处理，覆盖税收</a:t>
              </a:r>
              <a:r>
                <a:rPr sz="1600" spc="-5" dirty="0">
                  <a:solidFill>
                    <a:srgbClr val="121212"/>
                  </a:solidFill>
                  <a:latin typeface="微软雅黑"/>
                  <a:cs typeface="微软雅黑"/>
                </a:rPr>
                <a:t>、 </a:t>
              </a:r>
              <a:r>
                <a:rPr sz="1600" dirty="0">
                  <a:solidFill>
                    <a:srgbClr val="121212"/>
                  </a:solidFill>
                  <a:latin typeface="微软雅黑"/>
                  <a:cs typeface="微软雅黑"/>
                </a:rPr>
                <a:t>各级税务机关和有</a:t>
              </a:r>
              <a:r>
                <a:rPr sz="1600" spc="-5" dirty="0">
                  <a:solidFill>
                    <a:srgbClr val="121212"/>
                  </a:solidFill>
                  <a:latin typeface="微软雅黑"/>
                  <a:cs typeface="微软雅黑"/>
                </a:rPr>
                <a:t>关 </a:t>
              </a:r>
              <a:r>
                <a:rPr sz="1600" dirty="0">
                  <a:solidFill>
                    <a:srgbClr val="121212"/>
                  </a:solidFill>
                  <a:latin typeface="微软雅黑"/>
                  <a:cs typeface="微软雅黑"/>
                </a:rPr>
                <a:t>部门联网，征收、</a:t>
              </a:r>
              <a:r>
                <a:rPr sz="1600" spc="-5" dirty="0">
                  <a:solidFill>
                    <a:srgbClr val="121212"/>
                  </a:solidFill>
                  <a:latin typeface="微软雅黑"/>
                  <a:cs typeface="微软雅黑"/>
                </a:rPr>
                <a:t>行 </a:t>
              </a:r>
              <a:r>
                <a:rPr sz="1600" dirty="0">
                  <a:solidFill>
                    <a:srgbClr val="121212"/>
                  </a:solidFill>
                  <a:latin typeface="微软雅黑"/>
                  <a:cs typeface="微软雅黑"/>
                </a:rPr>
                <a:t>政管理、决策支持</a:t>
              </a:r>
              <a:r>
                <a:rPr sz="1600" spc="-5" dirty="0">
                  <a:solidFill>
                    <a:srgbClr val="121212"/>
                  </a:solidFill>
                  <a:latin typeface="微软雅黑"/>
                  <a:cs typeface="微软雅黑"/>
                </a:rPr>
                <a:t>和 </a:t>
              </a:r>
              <a:r>
                <a:rPr sz="1600" dirty="0">
                  <a:solidFill>
                    <a:srgbClr val="121212"/>
                  </a:solidFill>
                  <a:latin typeface="微软雅黑"/>
                  <a:cs typeface="微软雅黑"/>
                </a:rPr>
                <a:t>外部信息等系</a:t>
              </a:r>
              <a:r>
                <a:rPr sz="1600" spc="-5" dirty="0">
                  <a:solidFill>
                    <a:srgbClr val="121212"/>
                  </a:solidFill>
                  <a:latin typeface="微软雅黑"/>
                  <a:cs typeface="微软雅黑"/>
                </a:rPr>
                <a:t>统</a:t>
              </a:r>
              <a:endParaRPr sz="1600" dirty="0">
                <a:latin typeface="微软雅黑"/>
                <a:cs typeface="微软雅黑"/>
              </a:endParaRPr>
            </a:p>
          </p:txBody>
        </p:sp>
        <p:sp>
          <p:nvSpPr>
            <p:cNvPr id="9" name="object 8">
              <a:extLst>
                <a:ext uri="{FF2B5EF4-FFF2-40B4-BE49-F238E27FC236}">
                  <a16:creationId xmlns:a16="http://schemas.microsoft.com/office/drawing/2014/main" id="{7609C904-1A18-8A9F-CE18-0076BDBC5710}"/>
                </a:ext>
              </a:extLst>
            </p:cNvPr>
            <p:cNvSpPr txBox="1"/>
            <p:nvPr/>
          </p:nvSpPr>
          <p:spPr>
            <a:xfrm>
              <a:off x="8536305" y="2091563"/>
              <a:ext cx="2056764" cy="4021342"/>
            </a:xfrm>
            <a:prstGeom prst="rect">
              <a:avLst/>
            </a:prstGeom>
          </p:spPr>
          <p:txBody>
            <a:bodyPr vert="horz" wrap="square" lIns="0" tIns="12700" rIns="0" bIns="0" rtlCol="0">
              <a:spAutoFit/>
            </a:bodyPr>
            <a:lstStyle/>
            <a:p>
              <a:pPr marL="12700" marR="5080">
                <a:lnSpc>
                  <a:spcPct val="119800"/>
                </a:lnSpc>
                <a:spcBef>
                  <a:spcPts val="100"/>
                </a:spcBef>
              </a:pPr>
              <a:r>
                <a:rPr sz="1600" b="1" spc="-5" dirty="0">
                  <a:solidFill>
                    <a:srgbClr val="FF0000"/>
                  </a:solidFill>
                  <a:latin typeface="微软雅黑"/>
                  <a:cs typeface="微软雅黑"/>
                </a:rPr>
                <a:t>2017</a:t>
              </a:r>
              <a:r>
                <a:rPr sz="1600" b="1" dirty="0">
                  <a:solidFill>
                    <a:srgbClr val="FF0000"/>
                  </a:solidFill>
                  <a:latin typeface="微软雅黑"/>
                  <a:cs typeface="微软雅黑"/>
                </a:rPr>
                <a:t>年</a:t>
              </a:r>
              <a:r>
                <a:rPr sz="1600" b="1" spc="-5" dirty="0">
                  <a:solidFill>
                    <a:srgbClr val="FF0000"/>
                  </a:solidFill>
                  <a:latin typeface="微软雅黑"/>
                  <a:cs typeface="微软雅黑"/>
                </a:rPr>
                <a:t>-</a:t>
              </a:r>
              <a:r>
                <a:rPr lang="en-US" altLang="zh-CN" sz="1600" b="1" spc="-5" dirty="0">
                  <a:solidFill>
                    <a:srgbClr val="FF0000"/>
                  </a:solidFill>
                  <a:latin typeface="微软雅黑"/>
                  <a:cs typeface="微软雅黑"/>
                </a:rPr>
                <a:t>2024</a:t>
              </a:r>
              <a:r>
                <a:rPr sz="1600" b="1" dirty="0">
                  <a:solidFill>
                    <a:srgbClr val="FF0000"/>
                  </a:solidFill>
                  <a:latin typeface="微软雅黑"/>
                  <a:cs typeface="微软雅黑"/>
                </a:rPr>
                <a:t>年金</a:t>
              </a:r>
              <a:r>
                <a:rPr sz="1600" b="1" spc="-5" dirty="0">
                  <a:solidFill>
                    <a:srgbClr val="FF0000"/>
                  </a:solidFill>
                  <a:latin typeface="微软雅黑"/>
                  <a:cs typeface="微软雅黑"/>
                </a:rPr>
                <a:t>税 </a:t>
              </a:r>
              <a:r>
                <a:rPr sz="1600" b="1" dirty="0">
                  <a:solidFill>
                    <a:srgbClr val="FF0000"/>
                  </a:solidFill>
                  <a:latin typeface="微软雅黑"/>
                  <a:cs typeface="微软雅黑"/>
                </a:rPr>
                <a:t>四期：</a:t>
              </a:r>
              <a:r>
                <a:rPr sz="1600" dirty="0">
                  <a:solidFill>
                    <a:srgbClr val="121212"/>
                  </a:solidFill>
                  <a:latin typeface="微软雅黑"/>
                  <a:cs typeface="微软雅黑"/>
                </a:rPr>
                <a:t>纳入了“非税</a:t>
              </a:r>
              <a:r>
                <a:rPr sz="1600" spc="-5" dirty="0">
                  <a:solidFill>
                    <a:srgbClr val="121212"/>
                  </a:solidFill>
                  <a:latin typeface="微软雅黑"/>
                  <a:cs typeface="微软雅黑"/>
                </a:rPr>
                <a:t>” </a:t>
              </a:r>
              <a:r>
                <a:rPr sz="1600" dirty="0">
                  <a:solidFill>
                    <a:srgbClr val="121212"/>
                  </a:solidFill>
                  <a:latin typeface="微软雅黑"/>
                  <a:cs typeface="微软雅黑"/>
                </a:rPr>
                <a:t>业务，信息共享和核</a:t>
              </a:r>
              <a:r>
                <a:rPr sz="1600" spc="-5" dirty="0">
                  <a:solidFill>
                    <a:srgbClr val="121212"/>
                  </a:solidFill>
                  <a:latin typeface="微软雅黑"/>
                  <a:cs typeface="微软雅黑"/>
                </a:rPr>
                <a:t>查 </a:t>
              </a:r>
              <a:r>
                <a:rPr sz="1600" dirty="0">
                  <a:solidFill>
                    <a:srgbClr val="121212"/>
                  </a:solidFill>
                  <a:latin typeface="微软雅黑"/>
                  <a:cs typeface="微软雅黑"/>
                </a:rPr>
                <a:t>的通道，实现企业相</a:t>
              </a:r>
              <a:r>
                <a:rPr sz="1600" spc="-5" dirty="0">
                  <a:solidFill>
                    <a:srgbClr val="121212"/>
                  </a:solidFill>
                  <a:latin typeface="微软雅黑"/>
                  <a:cs typeface="微软雅黑"/>
                </a:rPr>
                <a:t>关 </a:t>
              </a:r>
              <a:r>
                <a:rPr sz="1600" dirty="0">
                  <a:solidFill>
                    <a:srgbClr val="121212"/>
                  </a:solidFill>
                  <a:latin typeface="微软雅黑"/>
                  <a:cs typeface="微软雅黑"/>
                </a:rPr>
                <a:t>人员手机号、企业纳</a:t>
              </a:r>
              <a:r>
                <a:rPr sz="1600" spc="-5" dirty="0">
                  <a:solidFill>
                    <a:srgbClr val="121212"/>
                  </a:solidFill>
                  <a:latin typeface="微软雅黑"/>
                  <a:cs typeface="微软雅黑"/>
                </a:rPr>
                <a:t>税 </a:t>
              </a:r>
              <a:r>
                <a:rPr sz="1600" dirty="0">
                  <a:solidFill>
                    <a:srgbClr val="121212"/>
                  </a:solidFill>
                  <a:latin typeface="微软雅黑"/>
                  <a:cs typeface="微软雅黑"/>
                </a:rPr>
                <a:t>状态、企业登记注册</a:t>
              </a:r>
              <a:r>
                <a:rPr sz="1600" spc="-5" dirty="0">
                  <a:solidFill>
                    <a:srgbClr val="121212"/>
                  </a:solidFill>
                  <a:latin typeface="微软雅黑"/>
                  <a:cs typeface="微软雅黑"/>
                </a:rPr>
                <a:t>信 </a:t>
              </a:r>
              <a:r>
                <a:rPr sz="1600" dirty="0">
                  <a:solidFill>
                    <a:srgbClr val="121212"/>
                  </a:solidFill>
                  <a:latin typeface="微软雅黑"/>
                  <a:cs typeface="微软雅黑"/>
                </a:rPr>
                <a:t>息核查的三大功能。</a:t>
              </a:r>
              <a:r>
                <a:rPr sz="1600" spc="-5" dirty="0">
                  <a:solidFill>
                    <a:srgbClr val="121212"/>
                  </a:solidFill>
                  <a:latin typeface="微软雅黑"/>
                  <a:cs typeface="微软雅黑"/>
                </a:rPr>
                <a:t>全 </a:t>
              </a:r>
              <a:r>
                <a:rPr sz="1600" dirty="0">
                  <a:solidFill>
                    <a:srgbClr val="121212"/>
                  </a:solidFill>
                  <a:latin typeface="微软雅黑"/>
                  <a:cs typeface="微软雅黑"/>
                </a:rPr>
                <a:t>数据、全业务、全流</a:t>
              </a:r>
              <a:r>
                <a:rPr sz="1600" spc="-5" dirty="0">
                  <a:solidFill>
                    <a:srgbClr val="121212"/>
                  </a:solidFill>
                  <a:latin typeface="微软雅黑"/>
                  <a:cs typeface="微软雅黑"/>
                </a:rPr>
                <a:t>程  </a:t>
              </a:r>
              <a:r>
                <a:rPr sz="1600" dirty="0">
                  <a:solidFill>
                    <a:srgbClr val="121212"/>
                  </a:solidFill>
                  <a:latin typeface="微软雅黑"/>
                  <a:cs typeface="微软雅黑"/>
                </a:rPr>
                <a:t>“云化”打通，智能</a:t>
              </a:r>
              <a:r>
                <a:rPr sz="1600" spc="-5" dirty="0">
                  <a:solidFill>
                    <a:srgbClr val="121212"/>
                  </a:solidFill>
                  <a:latin typeface="微软雅黑"/>
                  <a:cs typeface="微软雅黑"/>
                </a:rPr>
                <a:t>办 </a:t>
              </a:r>
              <a:r>
                <a:rPr sz="1600" dirty="0" err="1">
                  <a:solidFill>
                    <a:srgbClr val="121212"/>
                  </a:solidFill>
                  <a:latin typeface="微软雅黑"/>
                  <a:cs typeface="微软雅黑"/>
                </a:rPr>
                <a:t>税、智慧监管。企</a:t>
              </a:r>
              <a:r>
                <a:rPr sz="1600" spc="-5" dirty="0" err="1">
                  <a:solidFill>
                    <a:srgbClr val="121212"/>
                  </a:solidFill>
                  <a:latin typeface="微软雅黑"/>
                  <a:cs typeface="微软雅黑"/>
                </a:rPr>
                <a:t>业</a:t>
              </a:r>
              <a:r>
                <a:rPr sz="1600" spc="-5" dirty="0">
                  <a:solidFill>
                    <a:srgbClr val="121212"/>
                  </a:solidFill>
                  <a:latin typeface="微软雅黑"/>
                  <a:cs typeface="微软雅黑"/>
                </a:rPr>
                <a:t> </a:t>
              </a:r>
              <a:r>
                <a:rPr sz="1600" dirty="0">
                  <a:solidFill>
                    <a:srgbClr val="121212"/>
                  </a:solidFill>
                  <a:latin typeface="微软雅黑"/>
                  <a:cs typeface="微软雅黑"/>
                </a:rPr>
                <a:t>信息联网核查系统，</a:t>
              </a:r>
              <a:r>
                <a:rPr sz="1600" spc="-5" dirty="0">
                  <a:solidFill>
                    <a:srgbClr val="121212"/>
                  </a:solidFill>
                  <a:latin typeface="微软雅黑"/>
                  <a:cs typeface="微软雅黑"/>
                </a:rPr>
                <a:t>打 </a:t>
              </a:r>
              <a:r>
                <a:rPr sz="1600" dirty="0">
                  <a:solidFill>
                    <a:srgbClr val="121212"/>
                  </a:solidFill>
                  <a:latin typeface="微软雅黑"/>
                  <a:cs typeface="微软雅黑"/>
                </a:rPr>
                <a:t>击虚假开户，打击涉</a:t>
              </a:r>
              <a:r>
                <a:rPr sz="1600" spc="-5" dirty="0">
                  <a:solidFill>
                    <a:srgbClr val="121212"/>
                  </a:solidFill>
                  <a:latin typeface="微软雅黑"/>
                  <a:cs typeface="微软雅黑"/>
                </a:rPr>
                <a:t>税 </a:t>
              </a:r>
              <a:r>
                <a:rPr sz="1600" dirty="0">
                  <a:solidFill>
                    <a:srgbClr val="121212"/>
                  </a:solidFill>
                  <a:latin typeface="微软雅黑"/>
                  <a:cs typeface="微软雅黑"/>
                </a:rPr>
                <a:t>犯罪</a:t>
              </a:r>
              <a:r>
                <a:rPr sz="1600" spc="-5" dirty="0">
                  <a:solidFill>
                    <a:srgbClr val="121212"/>
                  </a:solidFill>
                  <a:latin typeface="微软雅黑"/>
                  <a:cs typeface="微软雅黑"/>
                </a:rPr>
                <a:t>。</a:t>
              </a:r>
              <a:endParaRPr sz="1600" dirty="0">
                <a:latin typeface="微软雅黑"/>
                <a:cs typeface="微软雅黑"/>
              </a:endParaRPr>
            </a:p>
          </p:txBody>
        </p:sp>
        <p:sp>
          <p:nvSpPr>
            <p:cNvPr id="10" name="椭圆 9">
              <a:extLst>
                <a:ext uri="{FF2B5EF4-FFF2-40B4-BE49-F238E27FC236}">
                  <a16:creationId xmlns:a16="http://schemas.microsoft.com/office/drawing/2014/main" id="{DFA56C8A-2D82-6F82-16C4-D8B35AACB348}"/>
                </a:ext>
              </a:extLst>
            </p:cNvPr>
            <p:cNvSpPr/>
            <p:nvPr/>
          </p:nvSpPr>
          <p:spPr>
            <a:xfrm>
              <a:off x="578498" y="2995168"/>
              <a:ext cx="2664887" cy="2178618"/>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id="{2B223054-F2A5-1712-0697-198EC32E2590}"/>
                </a:ext>
              </a:extLst>
            </p:cNvPr>
            <p:cNvSpPr/>
            <p:nvPr/>
          </p:nvSpPr>
          <p:spPr>
            <a:xfrm>
              <a:off x="578498" y="2478278"/>
              <a:ext cx="4991878" cy="3250718"/>
            </a:xfrm>
            <a:prstGeom prst="ellipse">
              <a:avLst/>
            </a:prstGeom>
            <a:no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a:extLst>
                <a:ext uri="{FF2B5EF4-FFF2-40B4-BE49-F238E27FC236}">
                  <a16:creationId xmlns:a16="http://schemas.microsoft.com/office/drawing/2014/main" id="{7FBA7E27-68C0-33A2-BB98-7F17D0948B2D}"/>
                </a:ext>
              </a:extLst>
            </p:cNvPr>
            <p:cNvSpPr/>
            <p:nvPr/>
          </p:nvSpPr>
          <p:spPr>
            <a:xfrm>
              <a:off x="578498" y="1500633"/>
              <a:ext cx="7805408" cy="4673961"/>
            </a:xfrm>
            <a:prstGeom prst="ellipse">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椭圆 12">
            <a:extLst>
              <a:ext uri="{FF2B5EF4-FFF2-40B4-BE49-F238E27FC236}">
                <a16:creationId xmlns:a16="http://schemas.microsoft.com/office/drawing/2014/main" id="{B3E39CEA-9421-FF68-6E96-1D37288D0793}"/>
              </a:ext>
            </a:extLst>
          </p:cNvPr>
          <p:cNvSpPr/>
          <p:nvPr/>
        </p:nvSpPr>
        <p:spPr>
          <a:xfrm>
            <a:off x="578498" y="1210733"/>
            <a:ext cx="11430000" cy="5311365"/>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981232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FFD4748-8B09-7CAC-2CD1-DC711A3D88CE}"/>
              </a:ext>
            </a:extLst>
          </p:cNvPr>
          <p:cNvSpPr>
            <a:spLocks noGrp="1"/>
          </p:cNvSpPr>
          <p:nvPr>
            <p:ph type="title"/>
          </p:nvPr>
        </p:nvSpPr>
        <p:spPr/>
        <p:txBody>
          <a:bodyPr/>
          <a:lstStyle/>
          <a:p>
            <a:r>
              <a:rPr lang="zh-CN" altLang="en-US" dirty="0"/>
              <a:t>金税四期</a:t>
            </a:r>
          </a:p>
        </p:txBody>
      </p:sp>
      <p:sp>
        <p:nvSpPr>
          <p:cNvPr id="3" name="页脚占位符 2">
            <a:extLst>
              <a:ext uri="{FF2B5EF4-FFF2-40B4-BE49-F238E27FC236}">
                <a16:creationId xmlns:a16="http://schemas.microsoft.com/office/drawing/2014/main" id="{54DBCA0B-4541-906C-9496-D90EBAFF5301}"/>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CFBCE2F5-EBF6-51ED-16F9-9BB4009FB7E4}"/>
              </a:ext>
            </a:extLst>
          </p:cNvPr>
          <p:cNvSpPr>
            <a:spLocks noGrp="1"/>
          </p:cNvSpPr>
          <p:nvPr>
            <p:ph type="sldNum" sz="quarter" idx="12"/>
          </p:nvPr>
        </p:nvSpPr>
        <p:spPr/>
        <p:txBody>
          <a:bodyPr/>
          <a:lstStyle/>
          <a:p>
            <a:fld id="{5DD3DB80-B894-403A-B48E-6FDC1A72010E}" type="slidenum">
              <a:rPr lang="zh-CN" altLang="en-US" smtClean="0"/>
              <a:t>21</a:t>
            </a:fld>
            <a:endParaRPr lang="zh-CN" altLang="en-US"/>
          </a:p>
        </p:txBody>
      </p:sp>
      <p:sp>
        <p:nvSpPr>
          <p:cNvPr id="5" name="textbox 248">
            <a:extLst>
              <a:ext uri="{FF2B5EF4-FFF2-40B4-BE49-F238E27FC236}">
                <a16:creationId xmlns:a16="http://schemas.microsoft.com/office/drawing/2014/main" id="{16AF4200-D25A-BAC8-6013-3A97FEB7A7CE}"/>
              </a:ext>
            </a:extLst>
          </p:cNvPr>
          <p:cNvSpPr/>
          <p:nvPr/>
        </p:nvSpPr>
        <p:spPr>
          <a:xfrm>
            <a:off x="669924" y="2014953"/>
            <a:ext cx="4662804" cy="263842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algn="r" rtl="0" eaLnBrk="0">
              <a:lnSpc>
                <a:spcPts val="4225"/>
              </a:lnSpc>
            </a:pPr>
            <a:r>
              <a:rPr sz="3200" b="1" kern="0" spc="120" dirty="0">
                <a:solidFill>
                  <a:srgbClr val="C00000">
                    <a:alpha val="100000"/>
                  </a:srgbClr>
                </a:solidFill>
                <a:latin typeface="微软雅黑" panose="020B0503020204020204" charset="-122"/>
                <a:ea typeface="微软雅黑" panose="020B0503020204020204" charset="-122"/>
                <a:cs typeface="微软雅黑" panose="020B0503020204020204" charset="-122"/>
              </a:rPr>
              <a:t>金税四期启动代表什</a:t>
            </a:r>
            <a:r>
              <a:rPr sz="3200" b="1" kern="0" spc="110" dirty="0">
                <a:solidFill>
                  <a:srgbClr val="C00000">
                    <a:alpha val="100000"/>
                  </a:srgbClr>
                </a:solidFill>
                <a:latin typeface="微软雅黑" panose="020B0503020204020204" charset="-122"/>
                <a:ea typeface="微软雅黑" panose="020B0503020204020204" charset="-122"/>
                <a:cs typeface="微软雅黑" panose="020B0503020204020204" charset="-122"/>
              </a:rPr>
              <a:t>么？</a:t>
            </a:r>
            <a:endParaRPr sz="3200" dirty="0">
              <a:latin typeface="微软雅黑" panose="020B0503020204020204" charset="-122"/>
              <a:ea typeface="微软雅黑" panose="020B0503020204020204" charset="-122"/>
              <a:cs typeface="微软雅黑" panose="020B0503020204020204" charset="-122"/>
            </a:endParaRPr>
          </a:p>
          <a:p>
            <a:pPr algn="l" rtl="0" eaLnBrk="0">
              <a:lnSpc>
                <a:spcPct val="110000"/>
              </a:lnSpc>
            </a:pPr>
            <a:endParaRPr sz="1000" dirty="0">
              <a:latin typeface="Arial" panose="020B0604020202020204"/>
              <a:ea typeface="Arial" panose="020B0604020202020204"/>
              <a:cs typeface="Arial" panose="020B0604020202020204"/>
            </a:endParaRPr>
          </a:p>
          <a:p>
            <a:pPr algn="l" rtl="0" eaLnBrk="0">
              <a:lnSpc>
                <a:spcPct val="111000"/>
              </a:lnSpc>
            </a:pPr>
            <a:endParaRPr sz="1000" dirty="0">
              <a:latin typeface="Arial" panose="020B0604020202020204"/>
              <a:ea typeface="Arial" panose="020B0604020202020204"/>
              <a:cs typeface="Arial" panose="020B0604020202020204"/>
            </a:endParaRPr>
          </a:p>
          <a:p>
            <a:pPr algn="l" rtl="0" eaLnBrk="0">
              <a:lnSpc>
                <a:spcPct val="111000"/>
              </a:lnSpc>
            </a:pPr>
            <a:endParaRPr sz="1000" dirty="0">
              <a:latin typeface="Arial" panose="020B0604020202020204"/>
              <a:ea typeface="Arial" panose="020B0604020202020204"/>
              <a:cs typeface="Arial" panose="020B0604020202020204"/>
            </a:endParaRPr>
          </a:p>
          <a:p>
            <a:pPr marL="539115" algn="l" rtl="0" eaLnBrk="0">
              <a:lnSpc>
                <a:spcPct val="84000"/>
              </a:lnSpc>
              <a:spcBef>
                <a:spcPts val="1080"/>
              </a:spcBef>
              <a:tabLst>
                <a:tab pos="819150" algn="l"/>
              </a:tabLst>
            </a:pPr>
            <a:r>
              <a:rPr sz="36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3600" kern="0" spc="-280" dirty="0">
                <a:solidFill>
                  <a:srgbClr val="000000">
                    <a:alpha val="100000"/>
                  </a:srgbClr>
                </a:solidFill>
                <a:latin typeface="微软雅黑" panose="020B0503020204020204" charset="-122"/>
                <a:ea typeface="微软雅黑" panose="020B0503020204020204" charset="-122"/>
                <a:cs typeface="微软雅黑" panose="020B0503020204020204" charset="-122"/>
              </a:rPr>
              <a:t>自动算税</a:t>
            </a:r>
            <a:endParaRPr sz="3600" dirty="0">
              <a:latin typeface="微软雅黑" panose="020B0503020204020204" charset="-122"/>
              <a:ea typeface="微软雅黑" panose="020B0503020204020204" charset="-122"/>
              <a:cs typeface="微软雅黑" panose="020B0503020204020204" charset="-122"/>
            </a:endParaRPr>
          </a:p>
          <a:p>
            <a:pPr marL="239395" algn="l" rtl="0" eaLnBrk="0">
              <a:lnSpc>
                <a:spcPts val="7650"/>
              </a:lnSpc>
            </a:pPr>
            <a:r>
              <a:rPr lang="en-US" sz="3400" kern="0" spc="-1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3400" kern="0" spc="-110" dirty="0">
                <a:solidFill>
                  <a:srgbClr val="000000">
                    <a:alpha val="100000"/>
                  </a:srgbClr>
                </a:solidFill>
                <a:latin typeface="微软雅黑" panose="020B0503020204020204" charset="-122"/>
                <a:ea typeface="微软雅黑" panose="020B0503020204020204" charset="-122"/>
                <a:cs typeface="微软雅黑" panose="020B0503020204020204" charset="-122"/>
              </a:rPr>
              <a:t> 智能征管</a:t>
            </a:r>
            <a:endParaRPr sz="3400" dirty="0">
              <a:latin typeface="微软雅黑" panose="020B0503020204020204" charset="-122"/>
              <a:ea typeface="微软雅黑" panose="020B0503020204020204" charset="-122"/>
              <a:cs typeface="微软雅黑" panose="020B0503020204020204" charset="-122"/>
            </a:endParaRPr>
          </a:p>
        </p:txBody>
      </p:sp>
      <p:pic>
        <p:nvPicPr>
          <p:cNvPr id="6" name="picture 246">
            <a:extLst>
              <a:ext uri="{FF2B5EF4-FFF2-40B4-BE49-F238E27FC236}">
                <a16:creationId xmlns:a16="http://schemas.microsoft.com/office/drawing/2014/main" id="{7C812A16-E306-A745-1157-94C7A6806B5D}"/>
              </a:ext>
            </a:extLst>
          </p:cNvPr>
          <p:cNvPicPr>
            <a:picLocks noChangeAspect="1"/>
          </p:cNvPicPr>
          <p:nvPr/>
        </p:nvPicPr>
        <p:blipFill>
          <a:blip r:embed="rId2"/>
          <a:stretch>
            <a:fillRect/>
          </a:stretch>
        </p:blipFill>
        <p:spPr>
          <a:xfrm rot="21600000">
            <a:off x="5152870" y="1164141"/>
            <a:ext cx="6695324" cy="5036379"/>
          </a:xfrm>
          <a:prstGeom prst="rect">
            <a:avLst/>
          </a:prstGeom>
        </p:spPr>
      </p:pic>
      <p:sp>
        <p:nvSpPr>
          <p:cNvPr id="7" name="textbox 252">
            <a:extLst>
              <a:ext uri="{FF2B5EF4-FFF2-40B4-BE49-F238E27FC236}">
                <a16:creationId xmlns:a16="http://schemas.microsoft.com/office/drawing/2014/main" id="{C62C140A-C1A3-2EFE-EE5B-0D24F62C7FA9}"/>
              </a:ext>
            </a:extLst>
          </p:cNvPr>
          <p:cNvSpPr/>
          <p:nvPr/>
        </p:nvSpPr>
        <p:spPr>
          <a:xfrm>
            <a:off x="4255134" y="5727445"/>
            <a:ext cx="7166609" cy="473075"/>
          </a:xfrm>
          <a:prstGeom prst="rect">
            <a:avLst/>
          </a:prstGeom>
          <a:solidFill>
            <a:srgbClr val="AF4442">
              <a:alpha val="100000"/>
            </a:srgbClr>
          </a:solidFill>
          <a:ln w="0" cap="flat">
            <a:noFill/>
            <a:prstDash val="solid"/>
            <a:miter lim="0"/>
          </a:ln>
        </p:spPr>
        <p:txBody>
          <a:bodyPr vert="horz" wrap="square" lIns="0" tIns="0" rIns="0" bIns="0"/>
          <a:lstStyle/>
          <a:p>
            <a:pPr algn="l" rtl="0" eaLnBrk="0">
              <a:lnSpc>
                <a:spcPct val="111000"/>
              </a:lnSpc>
            </a:pPr>
            <a:endParaRPr sz="500" dirty="0">
              <a:latin typeface="Arial" panose="020B0604020202020204"/>
              <a:ea typeface="Arial" panose="020B0604020202020204"/>
              <a:cs typeface="Arial" panose="020B0604020202020204"/>
            </a:endParaRPr>
          </a:p>
          <a:p>
            <a:pPr marL="151765" algn="l" rtl="0" eaLnBrk="0">
              <a:lnSpc>
                <a:spcPct val="94000"/>
              </a:lnSpc>
              <a:spcBef>
                <a:spcPts val="5"/>
              </a:spcBef>
            </a:pPr>
            <a:r>
              <a:rPr sz="2300"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从</a:t>
            </a:r>
            <a:r>
              <a:rPr sz="2300" kern="0" spc="-56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“经验管税”到</a:t>
            </a:r>
            <a:r>
              <a:rPr sz="2300" kern="0" spc="-5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“以票控税”再到</a:t>
            </a:r>
            <a:r>
              <a:rPr sz="2300" kern="0" spc="-5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“以数治税”。</a:t>
            </a:r>
            <a:endParaRPr sz="2300" dirty="0">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14447425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BE12875-6D9B-3E26-EF5E-881E9EB9100F}"/>
              </a:ext>
            </a:extLst>
          </p:cNvPr>
          <p:cNvSpPr>
            <a:spLocks noGrp="1"/>
          </p:cNvSpPr>
          <p:nvPr>
            <p:ph type="title"/>
          </p:nvPr>
        </p:nvSpPr>
        <p:spPr/>
        <p:txBody>
          <a:bodyPr/>
          <a:lstStyle/>
          <a:p>
            <a:r>
              <a:rPr lang="zh-CN" altLang="en-US" dirty="0"/>
              <a:t>金税四期</a:t>
            </a:r>
          </a:p>
        </p:txBody>
      </p:sp>
      <p:sp>
        <p:nvSpPr>
          <p:cNvPr id="3" name="页脚占位符 2">
            <a:extLst>
              <a:ext uri="{FF2B5EF4-FFF2-40B4-BE49-F238E27FC236}">
                <a16:creationId xmlns:a16="http://schemas.microsoft.com/office/drawing/2014/main" id="{BDECAE00-909F-BC18-64EE-1B2D7998792A}"/>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245C8C83-FAD8-9E50-6352-0E8F19DDC315}"/>
              </a:ext>
            </a:extLst>
          </p:cNvPr>
          <p:cNvSpPr>
            <a:spLocks noGrp="1"/>
          </p:cNvSpPr>
          <p:nvPr>
            <p:ph type="sldNum" sz="quarter" idx="12"/>
          </p:nvPr>
        </p:nvSpPr>
        <p:spPr/>
        <p:txBody>
          <a:bodyPr/>
          <a:lstStyle/>
          <a:p>
            <a:fld id="{5DD3DB80-B894-403A-B48E-6FDC1A72010E}" type="slidenum">
              <a:rPr lang="zh-CN" altLang="en-US" smtClean="0"/>
              <a:t>22</a:t>
            </a:fld>
            <a:endParaRPr lang="zh-CN" altLang="en-US"/>
          </a:p>
        </p:txBody>
      </p:sp>
      <p:sp>
        <p:nvSpPr>
          <p:cNvPr id="5" name="文本框 4">
            <a:extLst>
              <a:ext uri="{FF2B5EF4-FFF2-40B4-BE49-F238E27FC236}">
                <a16:creationId xmlns:a16="http://schemas.microsoft.com/office/drawing/2014/main" id="{793E3E68-294E-6ABF-8BA8-F49388A639C3}"/>
              </a:ext>
            </a:extLst>
          </p:cNvPr>
          <p:cNvSpPr txBox="1"/>
          <p:nvPr/>
        </p:nvSpPr>
        <p:spPr>
          <a:xfrm>
            <a:off x="669924" y="1123526"/>
            <a:ext cx="10932795" cy="5000413"/>
          </a:xfrm>
          <a:prstGeom prst="rect">
            <a:avLst/>
          </a:prstGeom>
          <a:noFill/>
        </p:spPr>
        <p:txBody>
          <a:bodyPr wrap="square" rtlCol="0">
            <a:noAutofit/>
          </a:bodyPr>
          <a:lstStyle/>
          <a:p>
            <a:pPr marL="0" indent="0" algn="l" rtl="0" eaLnBrk="0" fontAlgn="auto">
              <a:lnSpc>
                <a:spcPct val="200000"/>
              </a:lnSpc>
              <a:buNone/>
            </a:pP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sym typeface="+mn-ea"/>
              </a:rPr>
              <a:t>八部门联合查税</a:t>
            </a:r>
          </a:p>
          <a:p>
            <a:pPr marL="0" indent="0" algn="l" rtl="0" eaLnBrk="0" fontAlgn="auto">
              <a:lnSpc>
                <a:spcPct val="200000"/>
              </a:lnSpc>
              <a:buNone/>
            </a:pPr>
            <a:r>
              <a:rPr lang="en-US" altLang="zh-CN" sz="2000"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rPr>
              <a:t>在2024年2月27日，国家税务总局、公安部、最高人民法院、最高人民检察院、中国人民银行、海关总署、市场监管总局、国家外汇管理局在京召开全国八部门联合打击涉税违法犯罪工作推进会议，总结2023年联合打击涉税违法犯罪工作成效，研究部署2024年的重点任务</a:t>
            </a:r>
          </a:p>
          <a:p>
            <a:pPr marL="0" indent="0" algn="l" rtl="0" eaLnBrk="0" fontAlgn="auto">
              <a:lnSpc>
                <a:spcPct val="200000"/>
              </a:lnSpc>
              <a:buNone/>
            </a:pPr>
            <a:endParaRPr lang="zh-CN" altLang="en-US" sz="2000"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marL="0" indent="0" algn="l" rtl="0" eaLnBrk="0" fontAlgn="auto">
              <a:lnSpc>
                <a:spcPct val="200000"/>
              </a:lnSpc>
              <a:buNone/>
            </a:pPr>
            <a:r>
              <a:rPr lang="en-US" altLang="zh-CN"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en-US" altLang="zh-CN" sz="2000" dirty="0">
                <a:solidFill>
                  <a:schemeClr val="tx1"/>
                </a:solidFill>
                <a:latin typeface="微软雅黑" panose="020B0503020204020204" charset="-122"/>
                <a:ea typeface="微软雅黑" panose="020B0503020204020204" charset="-122"/>
                <a:cs typeface="微软雅黑" panose="020B0503020204020204" charset="-122"/>
                <a:sym typeface="+mn-ea"/>
              </a:rPr>
              <a:t> </a:t>
            </a:r>
            <a:endParaRPr lang="zh-CN" altLang="en-US" sz="2000"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pic>
        <p:nvPicPr>
          <p:cNvPr id="6" name="图片 5">
            <a:extLst>
              <a:ext uri="{FF2B5EF4-FFF2-40B4-BE49-F238E27FC236}">
                <a16:creationId xmlns:a16="http://schemas.microsoft.com/office/drawing/2014/main" id="{106E85B3-E5A6-4BBD-6765-C9C25D3BE588}"/>
              </a:ext>
            </a:extLst>
          </p:cNvPr>
          <p:cNvPicPr>
            <a:picLocks noChangeAspect="1"/>
          </p:cNvPicPr>
          <p:nvPr/>
        </p:nvPicPr>
        <p:blipFill>
          <a:blip r:embed="rId2"/>
          <a:stretch>
            <a:fillRect/>
          </a:stretch>
        </p:blipFill>
        <p:spPr>
          <a:xfrm>
            <a:off x="1485901" y="3623733"/>
            <a:ext cx="8724900" cy="2650914"/>
          </a:xfrm>
          <a:prstGeom prst="rect">
            <a:avLst/>
          </a:prstGeom>
        </p:spPr>
      </p:pic>
    </p:spTree>
    <p:extLst>
      <p:ext uri="{BB962C8B-B14F-4D97-AF65-F5344CB8AC3E}">
        <p14:creationId xmlns:p14="http://schemas.microsoft.com/office/powerpoint/2010/main" val="33362169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DABF24F-726C-1DA4-C852-47D5F538A9B3}"/>
              </a:ext>
            </a:extLst>
          </p:cNvPr>
          <p:cNvSpPr>
            <a:spLocks noGrp="1"/>
          </p:cNvSpPr>
          <p:nvPr>
            <p:ph type="title"/>
          </p:nvPr>
        </p:nvSpPr>
        <p:spPr>
          <a:xfrm>
            <a:off x="669925" y="1"/>
            <a:ext cx="6993146" cy="1028699"/>
          </a:xfrm>
        </p:spPr>
        <p:txBody>
          <a:bodyPr/>
          <a:lstStyle/>
          <a:p>
            <a:r>
              <a:rPr lang="en-US" altLang="zh-CN" sz="2800" b="0" i="0" u="none" strike="noStrike" baseline="0" dirty="0">
                <a:latin typeface="黑体" panose="02010609060101010101" pitchFamily="49" charset="-122"/>
                <a:ea typeface="黑体" panose="02010609060101010101" pitchFamily="49" charset="-122"/>
              </a:rPr>
              <a:t>2024</a:t>
            </a:r>
            <a:r>
              <a:rPr lang="zh-CN" altLang="en-US" sz="2800" b="0" i="0" u="none" strike="noStrike" baseline="0" dirty="0">
                <a:latin typeface="黑体" panose="02010609060101010101" pitchFamily="49" charset="-122"/>
                <a:ea typeface="黑体" panose="02010609060101010101" pitchFamily="49" charset="-122"/>
              </a:rPr>
              <a:t>联合打击涉税违法犯罪六重点领域</a:t>
            </a:r>
            <a:endParaRPr lang="zh-CN" altLang="en-US" dirty="0"/>
          </a:p>
        </p:txBody>
      </p:sp>
      <p:sp>
        <p:nvSpPr>
          <p:cNvPr id="3" name="页脚占位符 2">
            <a:extLst>
              <a:ext uri="{FF2B5EF4-FFF2-40B4-BE49-F238E27FC236}">
                <a16:creationId xmlns:a16="http://schemas.microsoft.com/office/drawing/2014/main" id="{AFFD1C10-683D-3335-E028-E89E45F5D740}"/>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1883D4F0-3D66-3EEF-D96A-3C0C4B7FA0AB}"/>
              </a:ext>
            </a:extLst>
          </p:cNvPr>
          <p:cNvSpPr>
            <a:spLocks noGrp="1"/>
          </p:cNvSpPr>
          <p:nvPr>
            <p:ph type="sldNum" sz="quarter" idx="12"/>
          </p:nvPr>
        </p:nvSpPr>
        <p:spPr/>
        <p:txBody>
          <a:bodyPr/>
          <a:lstStyle/>
          <a:p>
            <a:fld id="{5DD3DB80-B894-403A-B48E-6FDC1A72010E}" type="slidenum">
              <a:rPr lang="zh-CN" altLang="en-US" smtClean="0"/>
              <a:t>23</a:t>
            </a:fld>
            <a:endParaRPr lang="zh-CN" altLang="en-US"/>
          </a:p>
        </p:txBody>
      </p:sp>
      <p:sp>
        <p:nvSpPr>
          <p:cNvPr id="6" name="文本框 5">
            <a:extLst>
              <a:ext uri="{FF2B5EF4-FFF2-40B4-BE49-F238E27FC236}">
                <a16:creationId xmlns:a16="http://schemas.microsoft.com/office/drawing/2014/main" id="{4F44B49D-C54A-5EA7-9F78-6825423E929D}"/>
              </a:ext>
            </a:extLst>
          </p:cNvPr>
          <p:cNvSpPr txBox="1"/>
          <p:nvPr/>
        </p:nvSpPr>
        <p:spPr>
          <a:xfrm>
            <a:off x="669924" y="1441175"/>
            <a:ext cx="8689284" cy="4154984"/>
          </a:xfrm>
          <a:prstGeom prst="rect">
            <a:avLst/>
          </a:prstGeom>
          <a:noFill/>
        </p:spPr>
        <p:txBody>
          <a:bodyPr wrap="square">
            <a:spAutoFit/>
          </a:bodyPr>
          <a:lstStyle/>
          <a:p>
            <a:pPr algn="l"/>
            <a:r>
              <a:rPr lang="en-US" altLang="zh-CN" sz="2400" b="0" i="0" u="none" strike="noStrike" baseline="0" dirty="0">
                <a:latin typeface="黑体" panose="02010609060101010101" pitchFamily="49" charset="-122"/>
                <a:ea typeface="黑体" panose="02010609060101010101" pitchFamily="49" charset="-122"/>
              </a:rPr>
              <a:t>1</a:t>
            </a:r>
            <a:r>
              <a:rPr lang="zh-CN" altLang="en-US" sz="2400" dirty="0">
                <a:latin typeface="黑体" panose="02010609060101010101" pitchFamily="49" charset="-122"/>
                <a:ea typeface="黑体" panose="02010609060101010101" pitchFamily="49" charset="-122"/>
              </a:rPr>
              <a:t>  </a:t>
            </a:r>
            <a:r>
              <a:rPr lang="zh-CN" altLang="en-US" sz="2400" b="0" i="0" u="none" strike="noStrike" baseline="0" dirty="0">
                <a:latin typeface="黑体" panose="02010609060101010101" pitchFamily="49" charset="-122"/>
                <a:ea typeface="黑体" panose="02010609060101010101" pitchFamily="49" charset="-122"/>
              </a:rPr>
              <a:t>重点打击利用骗取出口退税</a:t>
            </a:r>
            <a:endParaRPr lang="en-US" altLang="zh-CN" sz="2400" b="0" i="0" u="none" strike="noStrike" baseline="0" dirty="0">
              <a:latin typeface="黑体" panose="02010609060101010101" pitchFamily="49" charset="-122"/>
              <a:ea typeface="黑体" panose="02010609060101010101" pitchFamily="49" charset="-122"/>
            </a:endParaRPr>
          </a:p>
          <a:p>
            <a:pPr algn="l"/>
            <a:r>
              <a:rPr lang="en-US" altLang="zh-CN" sz="2400" b="0" i="0" u="none" strike="noStrike" baseline="0" dirty="0">
                <a:latin typeface="黑体" panose="02010609060101010101" pitchFamily="49" charset="-122"/>
                <a:ea typeface="黑体" panose="02010609060101010101" pitchFamily="49" charset="-122"/>
              </a:rPr>
              <a:t>2</a:t>
            </a:r>
            <a:r>
              <a:rPr lang="zh-CN" altLang="en-US" sz="2400" dirty="0">
                <a:latin typeface="黑体" panose="02010609060101010101" pitchFamily="49" charset="-122"/>
                <a:ea typeface="黑体" panose="02010609060101010101" pitchFamily="49" charset="-122"/>
              </a:rPr>
              <a:t>  </a:t>
            </a:r>
            <a:r>
              <a:rPr lang="zh-CN" altLang="en-US" sz="2400" b="0" i="0" u="none" strike="noStrike" baseline="0" dirty="0">
                <a:latin typeface="黑体" panose="02010609060101010101" pitchFamily="49" charset="-122"/>
                <a:ea typeface="黑体" panose="02010609060101010101" pitchFamily="49" charset="-122"/>
              </a:rPr>
              <a:t>以虚开手段骗取留抵退税</a:t>
            </a:r>
          </a:p>
          <a:p>
            <a:pPr algn="l"/>
            <a:r>
              <a:rPr lang="en-US" altLang="zh-CN" sz="2400" dirty="0">
                <a:latin typeface="黑体" panose="02010609060101010101" pitchFamily="49" charset="-122"/>
                <a:ea typeface="黑体" panose="02010609060101010101" pitchFamily="49" charset="-122"/>
              </a:rPr>
              <a:t>3  </a:t>
            </a:r>
            <a:r>
              <a:rPr lang="zh-CN" altLang="en-US" sz="2400" b="0" i="0" u="none" strike="noStrike" baseline="0" dirty="0">
                <a:latin typeface="黑体" panose="02010609060101010101" pitchFamily="49" charset="-122"/>
                <a:ea typeface="黑体" panose="02010609060101010101" pitchFamily="49" charset="-122"/>
              </a:rPr>
              <a:t>财政返还和政府补贴</a:t>
            </a:r>
            <a:endParaRPr lang="en-US" altLang="zh-CN" sz="2400" b="0" i="0" u="none" strike="noStrike" baseline="0" dirty="0">
              <a:latin typeface="黑体" panose="02010609060101010101" pitchFamily="49" charset="-122"/>
              <a:ea typeface="黑体" panose="02010609060101010101" pitchFamily="49" charset="-122"/>
            </a:endParaRPr>
          </a:p>
          <a:p>
            <a:pPr algn="l"/>
            <a:r>
              <a:rPr lang="en-US" altLang="zh-CN" sz="2400" b="0" i="0" u="none" strike="noStrike" baseline="0" dirty="0">
                <a:latin typeface="黑体" panose="02010609060101010101" pitchFamily="49" charset="-122"/>
                <a:ea typeface="黑体" panose="02010609060101010101" pitchFamily="49" charset="-122"/>
              </a:rPr>
              <a:t>4</a:t>
            </a:r>
            <a:r>
              <a:rPr lang="zh-CN" altLang="en-US" sz="2400" dirty="0">
                <a:latin typeface="黑体" panose="02010609060101010101" pitchFamily="49" charset="-122"/>
                <a:ea typeface="黑体" panose="02010609060101010101" pitchFamily="49" charset="-122"/>
              </a:rPr>
              <a:t>  </a:t>
            </a:r>
            <a:r>
              <a:rPr lang="zh-CN" altLang="en-US" sz="2400" b="0" i="0" u="none" strike="noStrike" baseline="0" dirty="0">
                <a:latin typeface="黑体" panose="02010609060101010101" pitchFamily="49" charset="-122"/>
                <a:ea typeface="黑体" panose="02010609060101010101" pitchFamily="49" charset="-122"/>
              </a:rPr>
              <a:t>利用空壳公司暴力虚开</a:t>
            </a:r>
          </a:p>
          <a:p>
            <a:pPr algn="l"/>
            <a:r>
              <a:rPr lang="en-US" altLang="zh-CN" sz="2400" b="0" i="0" u="none" strike="noStrike" baseline="0" dirty="0">
                <a:latin typeface="黑体" panose="02010609060101010101" pitchFamily="49" charset="-122"/>
                <a:ea typeface="黑体" panose="02010609060101010101" pitchFamily="49" charset="-122"/>
              </a:rPr>
              <a:t>5</a:t>
            </a:r>
            <a:r>
              <a:rPr lang="zh-CN" altLang="en-US" sz="2400" dirty="0">
                <a:latin typeface="黑体" panose="02010609060101010101" pitchFamily="49" charset="-122"/>
                <a:ea typeface="黑体" panose="02010609060101010101" pitchFamily="49" charset="-122"/>
              </a:rPr>
              <a:t>  </a:t>
            </a:r>
            <a:r>
              <a:rPr lang="zh-CN" altLang="en-US" sz="2400" b="0" i="0" u="none" strike="noStrike" baseline="0" dirty="0">
                <a:latin typeface="黑体" panose="02010609060101010101" pitchFamily="49" charset="-122"/>
                <a:ea typeface="黑体" panose="02010609060101010101" pitchFamily="49" charset="-122"/>
              </a:rPr>
              <a:t>异地虚开</a:t>
            </a:r>
            <a:endParaRPr lang="en-US" altLang="zh-CN" sz="2400" b="0" i="0" u="none" strike="noStrike" baseline="0" dirty="0">
              <a:latin typeface="黑体" panose="02010609060101010101" pitchFamily="49" charset="-122"/>
              <a:ea typeface="黑体" panose="02010609060101010101" pitchFamily="49" charset="-122"/>
            </a:endParaRPr>
          </a:p>
          <a:p>
            <a:pPr algn="l"/>
            <a:r>
              <a:rPr lang="en-US" altLang="zh-CN" sz="2400" b="0" i="0" u="none" strike="noStrike" baseline="0" dirty="0">
                <a:latin typeface="黑体" panose="02010609060101010101" pitchFamily="49" charset="-122"/>
                <a:ea typeface="黑体" panose="02010609060101010101" pitchFamily="49" charset="-122"/>
              </a:rPr>
              <a:t>6</a:t>
            </a:r>
            <a:r>
              <a:rPr lang="zh-CN" altLang="en-US" sz="2400" dirty="0">
                <a:latin typeface="黑体" panose="02010609060101010101" pitchFamily="49" charset="-122"/>
                <a:ea typeface="黑体" panose="02010609060101010101" pitchFamily="49" charset="-122"/>
              </a:rPr>
              <a:t>  </a:t>
            </a:r>
            <a:r>
              <a:rPr lang="zh-CN" altLang="en-US" sz="2400" b="0" i="0" u="none" strike="noStrike" baseline="0" dirty="0">
                <a:latin typeface="黑体" panose="02010609060101010101" pitchFamily="49" charset="-122"/>
                <a:ea typeface="黑体" panose="02010609060101010101" pitchFamily="49" charset="-122"/>
              </a:rPr>
              <a:t>变票虚开等严重涉税犯罪。</a:t>
            </a:r>
            <a:endParaRPr lang="en-US" altLang="zh-CN" sz="2400" b="0" i="0" u="none" strike="noStrike" baseline="0" dirty="0">
              <a:latin typeface="黑体" panose="02010609060101010101" pitchFamily="49" charset="-122"/>
              <a:ea typeface="黑体" panose="02010609060101010101" pitchFamily="49" charset="-122"/>
            </a:endParaRPr>
          </a:p>
          <a:p>
            <a:pPr algn="l"/>
            <a:endParaRPr lang="en-US" altLang="zh-CN" sz="2400" dirty="0">
              <a:latin typeface="黑体" panose="02010609060101010101" pitchFamily="49" charset="-122"/>
              <a:ea typeface="黑体" panose="02010609060101010101" pitchFamily="49" charset="-122"/>
            </a:endParaRPr>
          </a:p>
          <a:p>
            <a:pPr algn="l"/>
            <a:endParaRPr lang="zh-CN" altLang="en-US" sz="2400" b="0" i="0" u="none" strike="noStrike" baseline="0" dirty="0">
              <a:latin typeface="黑体" panose="02010609060101010101" pitchFamily="49" charset="-122"/>
              <a:ea typeface="黑体" panose="02010609060101010101" pitchFamily="49" charset="-122"/>
            </a:endParaRPr>
          </a:p>
          <a:p>
            <a:pPr algn="l"/>
            <a:r>
              <a:rPr lang="en-US" altLang="zh-CN" sz="2400" b="0" i="0" u="none" strike="noStrike" baseline="0" dirty="0">
                <a:latin typeface="ArialMT"/>
                <a:ea typeface="黑体" panose="02010609060101010101" pitchFamily="49" charset="-122"/>
              </a:rPr>
              <a:t>• </a:t>
            </a:r>
            <a:r>
              <a:rPr lang="zh-CN" altLang="en-US" sz="2400" b="0" i="0" u="none" strike="noStrike" baseline="0" dirty="0">
                <a:latin typeface="黑体" panose="02010609060101010101" pitchFamily="49" charset="-122"/>
                <a:ea typeface="黑体" panose="02010609060101010101" pitchFamily="49" charset="-122"/>
              </a:rPr>
              <a:t>开展“空壳公司”专项治理”。</a:t>
            </a:r>
          </a:p>
          <a:p>
            <a:pPr algn="l"/>
            <a:r>
              <a:rPr lang="en-US" altLang="zh-CN" sz="2400" b="0" i="0" u="none" strike="noStrike" baseline="0" dirty="0">
                <a:latin typeface="ArialMT"/>
                <a:ea typeface="黑体" panose="02010609060101010101" pitchFamily="49" charset="-122"/>
              </a:rPr>
              <a:t>• </a:t>
            </a:r>
            <a:r>
              <a:rPr lang="zh-CN" altLang="en-US" sz="2400" b="0" i="0" u="none" strike="noStrike" baseline="0" dirty="0">
                <a:latin typeface="黑体" panose="02010609060101010101" pitchFamily="49" charset="-122"/>
                <a:ea typeface="黑体" panose="02010609060101010101" pitchFamily="49" charset="-122"/>
              </a:rPr>
              <a:t>石化、能源、灵工平台、网络货运平台、废品回收、医药行业等。</a:t>
            </a:r>
            <a:endParaRPr lang="zh-CN" altLang="en-US" sz="2400" dirty="0"/>
          </a:p>
        </p:txBody>
      </p:sp>
    </p:spTree>
    <p:extLst>
      <p:ext uri="{BB962C8B-B14F-4D97-AF65-F5344CB8AC3E}">
        <p14:creationId xmlns:p14="http://schemas.microsoft.com/office/powerpoint/2010/main" val="3450732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32A2217-5142-8D94-C12D-AB3EEAA779D8}"/>
              </a:ext>
            </a:extLst>
          </p:cNvPr>
          <p:cNvSpPr>
            <a:spLocks noGrp="1"/>
          </p:cNvSpPr>
          <p:nvPr>
            <p:ph type="title"/>
          </p:nvPr>
        </p:nvSpPr>
        <p:spPr>
          <a:xfrm>
            <a:off x="669924" y="411156"/>
            <a:ext cx="5089191" cy="617544"/>
          </a:xfrm>
        </p:spPr>
        <p:txBody>
          <a:bodyPr>
            <a:normAutofit/>
          </a:bodyPr>
          <a:lstStyle/>
          <a:p>
            <a:pPr algn="l"/>
            <a:r>
              <a:rPr lang="zh-CN" altLang="en-US" sz="2800" b="1" i="0" u="none" strike="noStrike" baseline="0" dirty="0">
                <a:solidFill>
                  <a:srgbClr val="FF0000"/>
                </a:solidFill>
                <a:latin typeface="DengXian-Bold"/>
              </a:rPr>
              <a:t>金税四期的灵魂：打通大数据</a:t>
            </a:r>
            <a:endParaRPr lang="en-US" altLang="zh-CN" sz="2800" b="1" i="0" u="none" strike="noStrike" baseline="0" dirty="0">
              <a:solidFill>
                <a:srgbClr val="FF0000"/>
              </a:solidFill>
              <a:latin typeface="DengXian-Bold"/>
            </a:endParaRPr>
          </a:p>
        </p:txBody>
      </p:sp>
      <p:sp>
        <p:nvSpPr>
          <p:cNvPr id="3" name="页脚占位符 2">
            <a:extLst>
              <a:ext uri="{FF2B5EF4-FFF2-40B4-BE49-F238E27FC236}">
                <a16:creationId xmlns:a16="http://schemas.microsoft.com/office/drawing/2014/main" id="{E3188B5B-230A-7639-408E-722F8DBD1FA7}"/>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E64F6B40-0137-92F2-D888-5F289EC1EE4C}"/>
              </a:ext>
            </a:extLst>
          </p:cNvPr>
          <p:cNvSpPr>
            <a:spLocks noGrp="1"/>
          </p:cNvSpPr>
          <p:nvPr>
            <p:ph type="sldNum" sz="quarter" idx="12"/>
          </p:nvPr>
        </p:nvSpPr>
        <p:spPr/>
        <p:txBody>
          <a:bodyPr/>
          <a:lstStyle/>
          <a:p>
            <a:fld id="{5DD3DB80-B894-403A-B48E-6FDC1A72010E}" type="slidenum">
              <a:rPr lang="zh-CN" altLang="en-US" smtClean="0"/>
              <a:t>24</a:t>
            </a:fld>
            <a:endParaRPr lang="zh-CN" altLang="en-US"/>
          </a:p>
        </p:txBody>
      </p:sp>
      <p:sp>
        <p:nvSpPr>
          <p:cNvPr id="6" name="文本框 5">
            <a:extLst>
              <a:ext uri="{FF2B5EF4-FFF2-40B4-BE49-F238E27FC236}">
                <a16:creationId xmlns:a16="http://schemas.microsoft.com/office/drawing/2014/main" id="{2484855B-2335-4BDC-B9D4-6262DCEB6324}"/>
              </a:ext>
            </a:extLst>
          </p:cNvPr>
          <p:cNvSpPr txBox="1"/>
          <p:nvPr/>
        </p:nvSpPr>
        <p:spPr>
          <a:xfrm>
            <a:off x="662181" y="1322137"/>
            <a:ext cx="10193867" cy="4431983"/>
          </a:xfrm>
          <a:prstGeom prst="rect">
            <a:avLst/>
          </a:prstGeom>
          <a:noFill/>
        </p:spPr>
        <p:txBody>
          <a:bodyPr wrap="square">
            <a:spAutoFit/>
          </a:bodyPr>
          <a:lstStyle/>
          <a:p>
            <a:pPr algn="l"/>
            <a:r>
              <a:rPr lang="en-US" altLang="zh-CN" sz="2400" b="1" i="0" u="none" strike="noStrike" baseline="0" dirty="0">
                <a:solidFill>
                  <a:schemeClr val="bg2">
                    <a:lumMod val="25000"/>
                  </a:schemeClr>
                </a:solidFill>
                <a:latin typeface="DengXian-Bold"/>
              </a:rPr>
              <a:t>1</a:t>
            </a:r>
            <a:r>
              <a:rPr lang="zh-CN" altLang="en-US" sz="2400" b="1" i="0" u="none" strike="noStrike" baseline="0" dirty="0">
                <a:solidFill>
                  <a:schemeClr val="bg2">
                    <a:lumMod val="25000"/>
                  </a:schemeClr>
                </a:solidFill>
                <a:latin typeface="DengXian-Bold"/>
              </a:rPr>
              <a:t>、哪些数据会被打通？</a:t>
            </a:r>
          </a:p>
          <a:p>
            <a:pPr algn="l"/>
            <a:r>
              <a:rPr lang="zh-CN" altLang="en-US" sz="2400" b="1" i="0" u="none" strike="noStrike" baseline="0" dirty="0">
                <a:solidFill>
                  <a:schemeClr val="bg2">
                    <a:lumMod val="25000"/>
                  </a:schemeClr>
                </a:solidFill>
                <a:latin typeface="DengXian-Bold"/>
              </a:rPr>
              <a:t>企业财务数据</a:t>
            </a:r>
            <a:r>
              <a:rPr lang="en-US" altLang="zh-CN" sz="2400" b="1" i="0" u="none" strike="noStrike" baseline="0" dirty="0">
                <a:solidFill>
                  <a:schemeClr val="bg2">
                    <a:lumMod val="25000"/>
                  </a:schemeClr>
                </a:solidFill>
                <a:latin typeface="DengXian-Bold"/>
              </a:rPr>
              <a:t>+</a:t>
            </a:r>
            <a:r>
              <a:rPr lang="zh-CN" altLang="en-US" sz="2400" b="1" i="0" u="none" strike="noStrike" baseline="0" dirty="0">
                <a:solidFill>
                  <a:schemeClr val="bg2">
                    <a:lumMod val="25000"/>
                  </a:schemeClr>
                </a:solidFill>
                <a:latin typeface="DengXian-Bold"/>
              </a:rPr>
              <a:t>税务申报数据</a:t>
            </a:r>
            <a:r>
              <a:rPr lang="en-US" altLang="zh-CN" sz="2400" b="1" i="0" u="none" strike="noStrike" baseline="0" dirty="0">
                <a:solidFill>
                  <a:schemeClr val="bg2">
                    <a:lumMod val="25000"/>
                  </a:schemeClr>
                </a:solidFill>
                <a:latin typeface="DengXian-Bold"/>
              </a:rPr>
              <a:t>+</a:t>
            </a:r>
            <a:r>
              <a:rPr lang="zh-CN" altLang="en-US" sz="2400" b="1" i="0" u="none" strike="noStrike" baseline="0" dirty="0">
                <a:solidFill>
                  <a:schemeClr val="bg2">
                    <a:lumMod val="25000"/>
                  </a:schemeClr>
                </a:solidFill>
                <a:latin typeface="DengXian-Bold"/>
              </a:rPr>
              <a:t>政府相关数据</a:t>
            </a:r>
            <a:r>
              <a:rPr lang="en-US" altLang="zh-CN" sz="2400" b="1" i="0" u="none" strike="noStrike" baseline="0" dirty="0">
                <a:solidFill>
                  <a:schemeClr val="bg2">
                    <a:lumMod val="25000"/>
                  </a:schemeClr>
                </a:solidFill>
                <a:latin typeface="DengXian-Bold"/>
              </a:rPr>
              <a:t>+</a:t>
            </a:r>
            <a:r>
              <a:rPr lang="zh-CN" altLang="en-US" sz="2400" b="1" i="0" u="none" strike="noStrike" baseline="0" dirty="0">
                <a:solidFill>
                  <a:schemeClr val="bg2">
                    <a:lumMod val="25000"/>
                  </a:schemeClr>
                </a:solidFill>
                <a:latin typeface="DengXian-Bold"/>
              </a:rPr>
              <a:t>个人相关数据</a:t>
            </a:r>
            <a:r>
              <a:rPr lang="en-US" altLang="zh-CN" sz="2400" b="1" i="0" u="none" strike="noStrike" baseline="0" dirty="0">
                <a:solidFill>
                  <a:schemeClr val="bg2">
                    <a:lumMod val="25000"/>
                  </a:schemeClr>
                </a:solidFill>
                <a:latin typeface="DengXian-Bold"/>
              </a:rPr>
              <a:t>+</a:t>
            </a:r>
            <a:r>
              <a:rPr lang="zh-CN" altLang="en-US" sz="2400" b="1" i="0" u="none" strike="noStrike" baseline="0" dirty="0">
                <a:solidFill>
                  <a:schemeClr val="bg2">
                    <a:lumMod val="25000"/>
                  </a:schemeClr>
                </a:solidFill>
                <a:latin typeface="DengXian-Bold"/>
              </a:rPr>
              <a:t>银行数据</a:t>
            </a:r>
            <a:r>
              <a:rPr lang="en-US" altLang="zh-CN" sz="2400" b="1" i="0" u="none" strike="noStrike" baseline="0" dirty="0">
                <a:solidFill>
                  <a:schemeClr val="bg2">
                    <a:lumMod val="25000"/>
                  </a:schemeClr>
                </a:solidFill>
                <a:latin typeface="DengXian-Bold"/>
              </a:rPr>
              <a:t>+</a:t>
            </a:r>
            <a:r>
              <a:rPr lang="zh-CN" altLang="en-US" sz="2400" b="1" i="0" u="none" strike="noStrike" baseline="0" dirty="0">
                <a:solidFill>
                  <a:schemeClr val="bg2">
                    <a:lumMod val="25000"/>
                  </a:schemeClr>
                </a:solidFill>
                <a:latin typeface="DengXian-Bold"/>
              </a:rPr>
              <a:t>经营信息</a:t>
            </a:r>
            <a:r>
              <a:rPr lang="en-US" altLang="zh-CN" sz="2400" b="1" i="0" u="none" strike="noStrike" baseline="0" dirty="0">
                <a:solidFill>
                  <a:schemeClr val="bg2">
                    <a:lumMod val="25000"/>
                  </a:schemeClr>
                </a:solidFill>
                <a:latin typeface="DengXian-Bold"/>
              </a:rPr>
              <a:t>+</a:t>
            </a:r>
            <a:r>
              <a:rPr lang="zh-CN" altLang="en-US" sz="2400" b="1" i="0" u="none" strike="noStrike" baseline="0" dirty="0">
                <a:solidFill>
                  <a:schemeClr val="bg2">
                    <a:lumMod val="25000"/>
                  </a:schemeClr>
                </a:solidFill>
                <a:latin typeface="DengXian-Bold"/>
              </a:rPr>
              <a:t>境外数据</a:t>
            </a:r>
            <a:endParaRPr lang="en-US" altLang="zh-CN" sz="2400" b="1" i="0" u="none" strike="noStrike" baseline="0" dirty="0">
              <a:solidFill>
                <a:schemeClr val="bg2">
                  <a:lumMod val="25000"/>
                </a:schemeClr>
              </a:solidFill>
              <a:latin typeface="DengXian-Bold"/>
            </a:endParaRPr>
          </a:p>
          <a:p>
            <a:pPr algn="l"/>
            <a:endParaRPr lang="en-US" altLang="zh-CN" sz="2400" b="1" i="0" u="none" strike="noStrike" baseline="0" dirty="0">
              <a:latin typeface="DengXian-Bold"/>
            </a:endParaRPr>
          </a:p>
          <a:p>
            <a:pPr algn="l"/>
            <a:endParaRPr lang="zh-CN" altLang="en-US" sz="2400" b="1" i="0" u="none" strike="noStrike" baseline="0" dirty="0">
              <a:latin typeface="DengXian-Bold"/>
            </a:endParaRPr>
          </a:p>
          <a:p>
            <a:pPr algn="l"/>
            <a:r>
              <a:rPr lang="en-US" altLang="zh-CN" sz="1400" b="0" i="0" u="none" strike="noStrike" baseline="0" dirty="0">
                <a:latin typeface="等线" panose="02010600030101010101" pitchFamily="2" charset="-122"/>
                <a:ea typeface="等线" panose="02010600030101010101" pitchFamily="2" charset="-122"/>
              </a:rPr>
              <a:t>——</a:t>
            </a:r>
            <a:r>
              <a:rPr lang="zh-CN" altLang="en-US" dirty="0">
                <a:latin typeface="等线" panose="02010600030101010101" pitchFamily="2" charset="-122"/>
                <a:ea typeface="等线" panose="02010600030101010101" pitchFamily="2" charset="-122"/>
              </a:rPr>
              <a:t>企业财务数据包括企业原始凭证、账务体系、报表系统</a:t>
            </a:r>
          </a:p>
          <a:p>
            <a:pPr algn="l"/>
            <a:r>
              <a:rPr lang="en-US" altLang="zh-CN" sz="1800" b="0" i="0" u="none" strike="noStrike" baseline="0" dirty="0">
                <a:latin typeface="等线" panose="02010600030101010101" pitchFamily="2" charset="-122"/>
                <a:ea typeface="等线" panose="02010600030101010101" pitchFamily="2" charset="-122"/>
              </a:rPr>
              <a:t>——</a:t>
            </a:r>
            <a:r>
              <a:rPr lang="zh-CN" altLang="en-US" sz="1800" b="0" i="0" u="none" strike="noStrike" baseline="0" dirty="0">
                <a:latin typeface="等线" panose="02010600030101010101" pitchFamily="2" charset="-122"/>
                <a:ea typeface="等线" panose="02010600030101010101" pitchFamily="2" charset="-122"/>
              </a:rPr>
              <a:t>税务申报数据是企业和个人申报的各项税费，以及发票相关信息。</a:t>
            </a:r>
          </a:p>
          <a:p>
            <a:pPr algn="l"/>
            <a:r>
              <a:rPr lang="en-US" altLang="zh-CN" sz="1800" b="0" i="0" u="none" strike="noStrike" baseline="0" dirty="0">
                <a:latin typeface="等线" panose="02010600030101010101" pitchFamily="2" charset="-122"/>
                <a:ea typeface="等线" panose="02010600030101010101" pitchFamily="2" charset="-122"/>
              </a:rPr>
              <a:t>——</a:t>
            </a:r>
            <a:r>
              <a:rPr lang="zh-CN" altLang="en-US" sz="1800" b="0" i="0" u="none" strike="noStrike" baseline="0" dirty="0">
                <a:latin typeface="等线" panose="02010600030101010101" pitchFamily="2" charset="-122"/>
                <a:ea typeface="等线" panose="02010600030101010101" pitchFamily="2" charset="-122"/>
              </a:rPr>
              <a:t>政府相关数据包括社保数据、财产数据（不动产、车辆）、项目数据、工商登记数据、政府</a:t>
            </a:r>
          </a:p>
          <a:p>
            <a:pPr algn="l"/>
            <a:r>
              <a:rPr lang="zh-CN" altLang="en-US" sz="1800" b="0" i="0" u="none" strike="noStrike" baseline="0" dirty="0">
                <a:latin typeface="等线" panose="02010600030101010101" pitchFamily="2" charset="-122"/>
                <a:ea typeface="等线" panose="02010600030101010101" pitchFamily="2" charset="-122"/>
              </a:rPr>
              <a:t>补贴数据等</a:t>
            </a:r>
          </a:p>
          <a:p>
            <a:pPr algn="l"/>
            <a:r>
              <a:rPr lang="en-US" altLang="zh-CN" sz="1800" b="0" i="0" u="none" strike="noStrike" baseline="0" dirty="0">
                <a:latin typeface="等线" panose="02010600030101010101" pitchFamily="2" charset="-122"/>
                <a:ea typeface="等线" panose="02010600030101010101" pitchFamily="2" charset="-122"/>
              </a:rPr>
              <a:t>——</a:t>
            </a:r>
            <a:r>
              <a:rPr lang="zh-CN" altLang="en-US" sz="1800" b="0" i="0" u="none" strike="noStrike" baseline="0" dirty="0">
                <a:latin typeface="等线" panose="02010600030101010101" pitchFamily="2" charset="-122"/>
                <a:ea typeface="等线" panose="02010600030101010101" pitchFamily="2" charset="-122"/>
              </a:rPr>
              <a:t>个人相关数据包括个人信息、家庭成员信息、</a:t>
            </a:r>
            <a:endParaRPr lang="en-US" altLang="zh-CN" sz="1800" b="0" i="0" u="none" strike="noStrike" baseline="0" dirty="0">
              <a:latin typeface="等线" panose="02010600030101010101" pitchFamily="2" charset="-122"/>
              <a:ea typeface="等线" panose="02010600030101010101" pitchFamily="2" charset="-122"/>
            </a:endParaRPr>
          </a:p>
          <a:p>
            <a:pPr algn="l"/>
            <a:r>
              <a:rPr lang="zh-CN" altLang="en-US" sz="1800" b="0" i="0" u="none" strike="noStrike" baseline="0" dirty="0">
                <a:latin typeface="等线" panose="02010600030101010101" pitchFamily="2" charset="-122"/>
                <a:ea typeface="等线" panose="02010600030101010101" pitchFamily="2" charset="-122"/>
              </a:rPr>
              <a:t>个人财产信息等</a:t>
            </a:r>
          </a:p>
          <a:p>
            <a:pPr algn="l"/>
            <a:r>
              <a:rPr lang="en-US" altLang="zh-CN" sz="1800" b="0" i="0" u="none" strike="noStrike" baseline="0" dirty="0">
                <a:latin typeface="等线" panose="02010600030101010101" pitchFamily="2" charset="-122"/>
                <a:ea typeface="等线" panose="02010600030101010101" pitchFamily="2" charset="-122"/>
              </a:rPr>
              <a:t>——</a:t>
            </a:r>
            <a:r>
              <a:rPr lang="zh-CN" altLang="en-US" sz="1800" b="0" i="0" u="none" strike="noStrike" baseline="0" dirty="0">
                <a:latin typeface="等线" panose="02010600030101010101" pitchFamily="2" charset="-122"/>
                <a:ea typeface="等线" panose="02010600030101010101" pitchFamily="2" charset="-122"/>
              </a:rPr>
              <a:t>银行数据包括企业账户与个人账户所有数据</a:t>
            </a:r>
          </a:p>
          <a:p>
            <a:pPr algn="l"/>
            <a:r>
              <a:rPr lang="en-US" altLang="zh-CN" sz="1800" b="0" i="0" u="none" strike="noStrike" baseline="0" dirty="0">
                <a:latin typeface="等线" panose="02010600030101010101" pitchFamily="2" charset="-122"/>
                <a:ea typeface="等线" panose="02010600030101010101" pitchFamily="2" charset="-122"/>
              </a:rPr>
              <a:t>——</a:t>
            </a:r>
            <a:r>
              <a:rPr lang="zh-CN" altLang="en-US" sz="1800" b="0" i="0" u="none" strike="noStrike" baseline="0" dirty="0">
                <a:latin typeface="等线" panose="02010600030101010101" pitchFamily="2" charset="-122"/>
                <a:ea typeface="等线" panose="02010600030101010101" pitchFamily="2" charset="-122"/>
              </a:rPr>
              <a:t>经营有关信息包括与经营有关的线上线下公开信息，如网络公开信息、电商平台交易信息等</a:t>
            </a:r>
          </a:p>
          <a:p>
            <a:pPr algn="l"/>
            <a:r>
              <a:rPr lang="en-US" altLang="zh-CN" sz="1800" b="0" i="0" u="none" strike="noStrike" baseline="0" dirty="0">
                <a:latin typeface="等线" panose="02010600030101010101" pitchFamily="2" charset="-122"/>
                <a:ea typeface="等线" panose="02010600030101010101" pitchFamily="2" charset="-122"/>
              </a:rPr>
              <a:t>——</a:t>
            </a:r>
            <a:r>
              <a:rPr lang="zh-CN" altLang="en-US" sz="1800" b="0" i="0" u="none" strike="noStrike" baseline="0" dirty="0">
                <a:latin typeface="等线" panose="02010600030101010101" pitchFamily="2" charset="-122"/>
                <a:ea typeface="等线" panose="02010600030101010101" pitchFamily="2" charset="-122"/>
              </a:rPr>
              <a:t>境外数据包括其他国家推送过来的相关数据</a:t>
            </a:r>
            <a:endParaRPr lang="zh-CN" altLang="en-US" dirty="0"/>
          </a:p>
        </p:txBody>
      </p:sp>
    </p:spTree>
    <p:extLst>
      <p:ext uri="{BB962C8B-B14F-4D97-AF65-F5344CB8AC3E}">
        <p14:creationId xmlns:p14="http://schemas.microsoft.com/office/powerpoint/2010/main" val="25047957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32A2217-5142-8D94-C12D-AB3EEAA779D8}"/>
              </a:ext>
            </a:extLst>
          </p:cNvPr>
          <p:cNvSpPr>
            <a:spLocks noGrp="1"/>
          </p:cNvSpPr>
          <p:nvPr>
            <p:ph type="title"/>
          </p:nvPr>
        </p:nvSpPr>
        <p:spPr>
          <a:xfrm>
            <a:off x="669924" y="411156"/>
            <a:ext cx="5000959" cy="617544"/>
          </a:xfrm>
        </p:spPr>
        <p:txBody>
          <a:bodyPr>
            <a:normAutofit/>
          </a:bodyPr>
          <a:lstStyle/>
          <a:p>
            <a:pPr algn="l"/>
            <a:r>
              <a:rPr lang="zh-CN" altLang="en-US" sz="2800" b="1" i="0" u="none" strike="noStrike" baseline="0" dirty="0">
                <a:solidFill>
                  <a:srgbClr val="FF0000"/>
                </a:solidFill>
                <a:latin typeface="DengXian-Bold"/>
              </a:rPr>
              <a:t>金税四期的灵魂：打通大数据</a:t>
            </a:r>
            <a:endParaRPr lang="en-US" altLang="zh-CN" sz="2800" b="1"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3" name="页脚占位符 2">
            <a:extLst>
              <a:ext uri="{FF2B5EF4-FFF2-40B4-BE49-F238E27FC236}">
                <a16:creationId xmlns:a16="http://schemas.microsoft.com/office/drawing/2014/main" id="{E3188B5B-230A-7639-408E-722F8DBD1FA7}"/>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E64F6B40-0137-92F2-D888-5F289EC1EE4C}"/>
              </a:ext>
            </a:extLst>
          </p:cNvPr>
          <p:cNvSpPr>
            <a:spLocks noGrp="1"/>
          </p:cNvSpPr>
          <p:nvPr>
            <p:ph type="sldNum" sz="quarter" idx="12"/>
          </p:nvPr>
        </p:nvSpPr>
        <p:spPr/>
        <p:txBody>
          <a:bodyPr/>
          <a:lstStyle/>
          <a:p>
            <a:fld id="{5DD3DB80-B894-403A-B48E-6FDC1A72010E}" type="slidenum">
              <a:rPr lang="zh-CN" altLang="en-US" smtClean="0"/>
              <a:t>25</a:t>
            </a:fld>
            <a:endParaRPr lang="zh-CN" altLang="en-US"/>
          </a:p>
        </p:txBody>
      </p:sp>
      <p:sp>
        <p:nvSpPr>
          <p:cNvPr id="6" name="文本框 5">
            <a:extLst>
              <a:ext uri="{FF2B5EF4-FFF2-40B4-BE49-F238E27FC236}">
                <a16:creationId xmlns:a16="http://schemas.microsoft.com/office/drawing/2014/main" id="{2484855B-2335-4BDC-B9D4-6262DCEB6324}"/>
              </a:ext>
            </a:extLst>
          </p:cNvPr>
          <p:cNvSpPr txBox="1"/>
          <p:nvPr/>
        </p:nvSpPr>
        <p:spPr>
          <a:xfrm>
            <a:off x="528051" y="1480690"/>
            <a:ext cx="10193867" cy="3938450"/>
          </a:xfrm>
          <a:prstGeom prst="rect">
            <a:avLst/>
          </a:prstGeom>
          <a:noFill/>
        </p:spPr>
        <p:txBody>
          <a:bodyPr wrap="square">
            <a:spAutoFit/>
          </a:bodyPr>
          <a:lstStyle/>
          <a:p>
            <a:pPr marL="0" indent="0" algn="l" rtl="0" eaLnBrk="0" fontAlgn="auto">
              <a:lnSpc>
                <a:spcPct val="200000"/>
              </a:lnSpc>
              <a:buNone/>
            </a:pPr>
            <a:r>
              <a:rPr lang="en-US" altLang="zh-CN" sz="2400" b="1" dirty="0">
                <a:solidFill>
                  <a:schemeClr val="tx1"/>
                </a:solidFill>
                <a:latin typeface="微软雅黑" panose="020B0503020204020204" charset="-122"/>
                <a:ea typeface="微软雅黑" panose="020B0503020204020204" charset="-122"/>
                <a:cs typeface="微软雅黑" panose="020B0503020204020204" charset="-122"/>
                <a:sym typeface="+mn-ea"/>
              </a:rPr>
              <a:t>2</a:t>
            </a:r>
            <a:r>
              <a:rPr lang="zh-CN" altLang="en-US" sz="2400" b="1" dirty="0">
                <a:solidFill>
                  <a:schemeClr val="tx1"/>
                </a:solidFill>
                <a:latin typeface="微软雅黑" panose="020B0503020204020204" charset="-122"/>
                <a:ea typeface="微软雅黑" panose="020B0503020204020204" charset="-122"/>
                <a:cs typeface="微软雅黑" panose="020B0503020204020204" charset="-122"/>
                <a:sym typeface="+mn-ea"/>
              </a:rPr>
              <a:t>、金税四期稽查重点是什么？</a:t>
            </a:r>
          </a:p>
          <a:p>
            <a:pPr marL="0" indent="0" algn="l" rtl="0" eaLnBrk="0" fontAlgn="auto">
              <a:lnSpc>
                <a:spcPct val="200000"/>
              </a:lnSpc>
              <a:buNone/>
            </a:pPr>
            <a:r>
              <a:rPr lang="en-US" altLang="zh-CN" sz="2400" dirty="0">
                <a:solidFill>
                  <a:schemeClr val="tx1"/>
                </a:solidFill>
                <a:latin typeface="微软雅黑" panose="020B0503020204020204" charset="-122"/>
                <a:ea typeface="微软雅黑" panose="020B0503020204020204" charset="-122"/>
                <a:cs typeface="微软雅黑" panose="020B0503020204020204" charset="-122"/>
                <a:sym typeface="+mn-ea"/>
              </a:rPr>
              <a:t>   </a:t>
            </a:r>
            <a:r>
              <a:rPr lang="en-US" altLang="zh-CN" sz="24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 </a:t>
            </a:r>
            <a:r>
              <a:rPr lang="en-US" altLang="zh-CN" sz="20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   </a:t>
            </a:r>
            <a:r>
              <a:rPr lang="zh-CN" altLang="en-US" sz="20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企业发票问题</a:t>
            </a:r>
          </a:p>
          <a:p>
            <a:pPr marL="0" indent="0" algn="l" rtl="0" eaLnBrk="0" fontAlgn="auto">
              <a:lnSpc>
                <a:spcPct val="200000"/>
              </a:lnSpc>
              <a:buNone/>
            </a:pPr>
            <a:r>
              <a:rPr lang="en-US" altLang="zh-CN" sz="20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    ✦   </a:t>
            </a:r>
            <a:r>
              <a:rPr lang="zh-CN" altLang="en-US" sz="20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税负率异常</a:t>
            </a:r>
            <a:endParaRPr lang="en-US" altLang="zh-CN" sz="20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endParaRPr>
          </a:p>
          <a:p>
            <a:pPr marL="0" indent="0" algn="l" rtl="0" eaLnBrk="0" fontAlgn="auto">
              <a:lnSpc>
                <a:spcPct val="200000"/>
              </a:lnSpc>
              <a:buNone/>
            </a:pPr>
            <a:r>
              <a:rPr lang="en-US" altLang="zh-CN" sz="20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    ✦    </a:t>
            </a:r>
            <a:r>
              <a:rPr lang="zh-CN" altLang="en-US" sz="20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企业社保缴纳问题</a:t>
            </a:r>
            <a:endParaRPr lang="en-US" altLang="zh-CN" sz="20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endParaRPr>
          </a:p>
          <a:p>
            <a:pPr marL="0" indent="0" algn="l" rtl="0" eaLnBrk="0" fontAlgn="auto">
              <a:lnSpc>
                <a:spcPct val="200000"/>
              </a:lnSpc>
              <a:buNone/>
            </a:pPr>
            <a:r>
              <a:rPr lang="en-US" altLang="zh-CN" sz="20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    ✦   </a:t>
            </a:r>
            <a:r>
              <a:rPr lang="zh-CN" altLang="en-US" sz="20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虚假开户企业</a:t>
            </a:r>
          </a:p>
          <a:p>
            <a:pPr marL="0" indent="0" algn="l" rtl="0" eaLnBrk="0" fontAlgn="auto">
              <a:lnSpc>
                <a:spcPct val="200000"/>
              </a:lnSpc>
              <a:buNone/>
            </a:pPr>
            <a:r>
              <a:rPr lang="en-US" altLang="zh-CN" sz="20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    ✦   </a:t>
            </a:r>
            <a:r>
              <a:rPr lang="zh-CN" altLang="en-US" sz="2000" dirty="0">
                <a:gradFill>
                  <a:gsLst>
                    <a:gs pos="50000">
                      <a:schemeClr val="accent1"/>
                    </a:gs>
                    <a:gs pos="0">
                      <a:schemeClr val="accent1">
                        <a:lumMod val="25000"/>
                        <a:lumOff val="75000"/>
                      </a:schemeClr>
                    </a:gs>
                    <a:gs pos="100000">
                      <a:schemeClr val="accent1">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企业利润问题</a:t>
            </a:r>
          </a:p>
        </p:txBody>
      </p:sp>
    </p:spTree>
    <p:extLst>
      <p:ext uri="{BB962C8B-B14F-4D97-AF65-F5344CB8AC3E}">
        <p14:creationId xmlns:p14="http://schemas.microsoft.com/office/powerpoint/2010/main" val="12851345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9F9B815-9E7C-667A-1E6D-C96308A1E50A}"/>
              </a:ext>
            </a:extLst>
          </p:cNvPr>
          <p:cNvSpPr>
            <a:spLocks noGrp="1"/>
          </p:cNvSpPr>
          <p:nvPr>
            <p:ph type="title"/>
          </p:nvPr>
        </p:nvSpPr>
        <p:spPr>
          <a:xfrm>
            <a:off x="669924" y="1"/>
            <a:ext cx="5209507" cy="1028699"/>
          </a:xfrm>
        </p:spPr>
        <p:txBody>
          <a:bodyPr/>
          <a:lstStyle/>
          <a:p>
            <a:pPr algn="l"/>
            <a:r>
              <a:rPr lang="zh-CN" altLang="en-US" sz="2800" dirty="0">
                <a:solidFill>
                  <a:srgbClr val="FF0000"/>
                </a:solidFill>
              </a:rPr>
              <a:t>金税四期的最终目的</a:t>
            </a:r>
          </a:p>
        </p:txBody>
      </p:sp>
      <p:sp>
        <p:nvSpPr>
          <p:cNvPr id="3" name="页脚占位符 2">
            <a:extLst>
              <a:ext uri="{FF2B5EF4-FFF2-40B4-BE49-F238E27FC236}">
                <a16:creationId xmlns:a16="http://schemas.microsoft.com/office/drawing/2014/main" id="{120158DC-A2E9-3C79-5DFD-AF689F36E191}"/>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676049F7-ED36-0CA4-0BC1-DF07FCB414F4}"/>
              </a:ext>
            </a:extLst>
          </p:cNvPr>
          <p:cNvSpPr>
            <a:spLocks noGrp="1"/>
          </p:cNvSpPr>
          <p:nvPr>
            <p:ph type="sldNum" sz="quarter" idx="12"/>
          </p:nvPr>
        </p:nvSpPr>
        <p:spPr/>
        <p:txBody>
          <a:bodyPr/>
          <a:lstStyle/>
          <a:p>
            <a:fld id="{5DD3DB80-B894-403A-B48E-6FDC1A72010E}" type="slidenum">
              <a:rPr lang="zh-CN" altLang="en-US" smtClean="0"/>
              <a:t>26</a:t>
            </a:fld>
            <a:endParaRPr lang="zh-CN" altLang="en-US"/>
          </a:p>
        </p:txBody>
      </p:sp>
      <p:sp>
        <p:nvSpPr>
          <p:cNvPr id="6" name="箭头: 右 42">
            <a:extLst>
              <a:ext uri="{FF2B5EF4-FFF2-40B4-BE49-F238E27FC236}">
                <a16:creationId xmlns:a16="http://schemas.microsoft.com/office/drawing/2014/main" id="{31DD10D7-D36E-BB14-C7E2-1EF6F6D2D847}"/>
              </a:ext>
            </a:extLst>
          </p:cNvPr>
          <p:cNvSpPr/>
          <p:nvPr/>
        </p:nvSpPr>
        <p:spPr>
          <a:xfrm>
            <a:off x="951147" y="2411914"/>
            <a:ext cx="3278659" cy="2221870"/>
          </a:xfrm>
          <a:prstGeom prst="rightArrow">
            <a:avLst/>
          </a:prstGeom>
          <a:solidFill>
            <a:srgbClr val="00B0F0">
              <a:alpha val="30000"/>
            </a:srgbClr>
          </a:solidFill>
          <a:ln w="6055" cap="flat">
            <a:noFill/>
            <a:prstDash val="solid"/>
            <a:miter/>
          </a:ln>
        </p:spPr>
        <p:txBody>
          <a:bodyPr rtlCol="0" anchor="ctr"/>
          <a:lstStyle/>
          <a:p>
            <a:r>
              <a:rPr lang="zh-CN" altLang="en-US" sz="3600" dirty="0">
                <a:solidFill>
                  <a:schemeClr val="tx2"/>
                </a:solidFill>
                <a:latin typeface="Arial" panose="020B0604020202020204" pitchFamily="34" charset="0"/>
                <a:ea typeface="微软雅黑" panose="020B0503020204020204" pitchFamily="34" charset="-122"/>
                <a:sym typeface="Arial" panose="020B0604020202020204" pitchFamily="34" charset="0"/>
              </a:rPr>
              <a:t>业财税融合</a:t>
            </a:r>
          </a:p>
        </p:txBody>
      </p:sp>
      <p:sp>
        <p:nvSpPr>
          <p:cNvPr id="7" name="箭头: 右 42">
            <a:extLst>
              <a:ext uri="{FF2B5EF4-FFF2-40B4-BE49-F238E27FC236}">
                <a16:creationId xmlns:a16="http://schemas.microsoft.com/office/drawing/2014/main" id="{8D011675-33EA-0C50-34EF-F1FC5DB8112A}"/>
              </a:ext>
            </a:extLst>
          </p:cNvPr>
          <p:cNvSpPr/>
          <p:nvPr/>
        </p:nvSpPr>
        <p:spPr>
          <a:xfrm>
            <a:off x="4229806" y="2303203"/>
            <a:ext cx="3389870" cy="2251594"/>
          </a:xfrm>
          <a:prstGeom prst="rightArrow">
            <a:avLst/>
          </a:prstGeom>
          <a:solidFill>
            <a:srgbClr val="C7450B">
              <a:alpha val="30000"/>
            </a:srgbClr>
          </a:solidFill>
          <a:ln w="6055" cap="flat">
            <a:noFill/>
            <a:prstDash val="solid"/>
            <a:miter/>
          </a:ln>
        </p:spPr>
        <p:txBody>
          <a:bodyPr rtlCol="0" anchor="ctr"/>
          <a:lstStyle/>
          <a:p>
            <a:r>
              <a:rPr lang="zh-CN" altLang="en-US" sz="3600" dirty="0">
                <a:solidFill>
                  <a:srgbClr val="FF0000"/>
                </a:solidFill>
                <a:latin typeface="Arial" panose="020B0604020202020204" pitchFamily="34" charset="0"/>
                <a:ea typeface="微软雅黑" panose="020B0503020204020204" pitchFamily="34" charset="-122"/>
                <a:sym typeface="Arial" panose="020B0604020202020204" pitchFamily="34" charset="0"/>
              </a:rPr>
              <a:t>纳税人画像</a:t>
            </a:r>
          </a:p>
        </p:txBody>
      </p:sp>
      <p:sp>
        <p:nvSpPr>
          <p:cNvPr id="8" name="箭头: 右 42">
            <a:extLst>
              <a:ext uri="{FF2B5EF4-FFF2-40B4-BE49-F238E27FC236}">
                <a16:creationId xmlns:a16="http://schemas.microsoft.com/office/drawing/2014/main" id="{3ACD5734-331D-6C8F-95FF-FEE44969374B}"/>
              </a:ext>
            </a:extLst>
          </p:cNvPr>
          <p:cNvSpPr/>
          <p:nvPr/>
        </p:nvSpPr>
        <p:spPr>
          <a:xfrm>
            <a:off x="7619676" y="2275987"/>
            <a:ext cx="3900811" cy="2357797"/>
          </a:xfrm>
          <a:prstGeom prst="rightArrow">
            <a:avLst/>
          </a:prstGeom>
          <a:solidFill>
            <a:schemeClr val="accent6">
              <a:lumMod val="75000"/>
              <a:alpha val="30000"/>
            </a:schemeClr>
          </a:solidFill>
          <a:ln w="6055" cap="flat">
            <a:noFill/>
            <a:prstDash val="solid"/>
            <a:miter/>
          </a:ln>
        </p:spPr>
        <p:txBody>
          <a:bodyPr rtlCol="0" anchor="ctr"/>
          <a:lstStyle/>
          <a:p>
            <a:r>
              <a:rPr lang="zh-CN" altLang="en-US" sz="3600" dirty="0">
                <a:solidFill>
                  <a:schemeClr val="bg2">
                    <a:lumMod val="25000"/>
                  </a:schemeClr>
                </a:solidFill>
                <a:latin typeface="Arial" panose="020B0604020202020204" pitchFamily="34" charset="0"/>
                <a:ea typeface="微软雅黑" panose="020B0503020204020204" pitchFamily="34" charset="-122"/>
                <a:sym typeface="Arial" panose="020B0604020202020204" pitchFamily="34" charset="0"/>
              </a:rPr>
              <a:t>税收自动申报</a:t>
            </a:r>
          </a:p>
        </p:txBody>
      </p:sp>
    </p:spTree>
    <p:extLst>
      <p:ext uri="{BB962C8B-B14F-4D97-AF65-F5344CB8AC3E}">
        <p14:creationId xmlns:p14="http://schemas.microsoft.com/office/powerpoint/2010/main" val="20442218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EC38B10-9C94-9834-1814-9329986C9609}"/>
              </a:ext>
            </a:extLst>
          </p:cNvPr>
          <p:cNvSpPr>
            <a:spLocks noGrp="1"/>
          </p:cNvSpPr>
          <p:nvPr>
            <p:ph type="title"/>
          </p:nvPr>
        </p:nvSpPr>
        <p:spPr>
          <a:xfrm>
            <a:off x="669924" y="304237"/>
            <a:ext cx="4215343" cy="724463"/>
          </a:xfrm>
        </p:spPr>
        <p:txBody>
          <a:bodyPr/>
          <a:lstStyle/>
          <a:p>
            <a:r>
              <a:rPr lang="zh-CN" altLang="en-US" dirty="0"/>
              <a:t>金税四期</a:t>
            </a:r>
          </a:p>
        </p:txBody>
      </p:sp>
      <p:sp>
        <p:nvSpPr>
          <p:cNvPr id="3" name="页脚占位符 2">
            <a:extLst>
              <a:ext uri="{FF2B5EF4-FFF2-40B4-BE49-F238E27FC236}">
                <a16:creationId xmlns:a16="http://schemas.microsoft.com/office/drawing/2014/main" id="{C0C2929F-F0CC-E58B-0E39-C7799AD24E65}"/>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F67A18A3-B843-5DAA-A0A9-F5551FEDDA9C}"/>
              </a:ext>
            </a:extLst>
          </p:cNvPr>
          <p:cNvSpPr>
            <a:spLocks noGrp="1"/>
          </p:cNvSpPr>
          <p:nvPr>
            <p:ph type="sldNum" sz="quarter" idx="12"/>
          </p:nvPr>
        </p:nvSpPr>
        <p:spPr/>
        <p:txBody>
          <a:bodyPr/>
          <a:lstStyle/>
          <a:p>
            <a:fld id="{5DD3DB80-B894-403A-B48E-6FDC1A72010E}" type="slidenum">
              <a:rPr lang="zh-CN" altLang="en-US" smtClean="0"/>
              <a:t>27</a:t>
            </a:fld>
            <a:endParaRPr lang="zh-CN" altLang="en-US"/>
          </a:p>
        </p:txBody>
      </p:sp>
      <p:sp>
        <p:nvSpPr>
          <p:cNvPr id="5" name="textbox 252">
            <a:extLst>
              <a:ext uri="{FF2B5EF4-FFF2-40B4-BE49-F238E27FC236}">
                <a16:creationId xmlns:a16="http://schemas.microsoft.com/office/drawing/2014/main" id="{A4581967-070C-AFB8-36E3-51C9C03B6E61}"/>
              </a:ext>
            </a:extLst>
          </p:cNvPr>
          <p:cNvSpPr/>
          <p:nvPr/>
        </p:nvSpPr>
        <p:spPr>
          <a:xfrm>
            <a:off x="2264237" y="6133542"/>
            <a:ext cx="6346362" cy="420221"/>
          </a:xfrm>
          <a:prstGeom prst="rect">
            <a:avLst/>
          </a:prstGeom>
          <a:solidFill>
            <a:srgbClr val="AF4442">
              <a:alpha val="100000"/>
            </a:srgbClr>
          </a:solidFill>
          <a:ln w="0" cap="flat">
            <a:noFill/>
            <a:prstDash val="solid"/>
            <a:miter lim="0"/>
          </a:ln>
        </p:spPr>
        <p:txBody>
          <a:bodyPr vert="horz" wrap="square" lIns="0" tIns="0" rIns="0" bIns="0"/>
          <a:lstStyle/>
          <a:p>
            <a:pPr algn="l" rtl="0" eaLnBrk="0">
              <a:lnSpc>
                <a:spcPct val="111000"/>
              </a:lnSpc>
            </a:pPr>
            <a:endParaRPr sz="500" dirty="0">
              <a:latin typeface="Arial" panose="020B0604020202020204"/>
              <a:ea typeface="Arial" panose="020B0604020202020204"/>
              <a:cs typeface="Arial" panose="020B0604020202020204"/>
            </a:endParaRPr>
          </a:p>
          <a:p>
            <a:pPr marL="151765" algn="l" rtl="0" eaLnBrk="0">
              <a:lnSpc>
                <a:spcPct val="94000"/>
              </a:lnSpc>
              <a:spcBef>
                <a:spcPts val="5"/>
              </a:spcBef>
            </a:pPr>
            <a:r>
              <a:rPr sz="2300"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从</a:t>
            </a:r>
            <a:r>
              <a:rPr sz="2300" kern="0" spc="-56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“经验管税”到</a:t>
            </a:r>
            <a:r>
              <a:rPr sz="2300" kern="0" spc="-5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“以票控税”再到</a:t>
            </a:r>
            <a:r>
              <a:rPr sz="2300" kern="0" spc="-580" dirty="0">
                <a:solidFill>
                  <a:srgbClr val="FFFFFF">
                    <a:alpha val="100000"/>
                  </a:srgbClr>
                </a:solidFill>
                <a:latin typeface="微软雅黑" panose="020B0503020204020204" charset="-122"/>
                <a:ea typeface="微软雅黑" panose="020B0503020204020204" charset="-122"/>
                <a:cs typeface="微软雅黑" panose="020B0503020204020204" charset="-122"/>
              </a:rPr>
              <a:t> </a:t>
            </a:r>
            <a:r>
              <a:rPr sz="2300" kern="0" spc="80" dirty="0">
                <a:solidFill>
                  <a:srgbClr val="FFFFFF">
                    <a:alpha val="100000"/>
                  </a:srgbClr>
                </a:solidFill>
                <a:latin typeface="微软雅黑" panose="020B0503020204020204" charset="-122"/>
                <a:ea typeface="微软雅黑" panose="020B0503020204020204" charset="-122"/>
                <a:cs typeface="微软雅黑" panose="020B0503020204020204" charset="-122"/>
              </a:rPr>
              <a:t>“以数治税”。</a:t>
            </a:r>
            <a:endParaRPr sz="2300" dirty="0">
              <a:latin typeface="微软雅黑" panose="020B0503020204020204" charset="-122"/>
              <a:ea typeface="微软雅黑" panose="020B0503020204020204" charset="-122"/>
              <a:cs typeface="微软雅黑" panose="020B0503020204020204" charset="-122"/>
            </a:endParaRPr>
          </a:p>
        </p:txBody>
      </p:sp>
      <p:pic>
        <p:nvPicPr>
          <p:cNvPr id="6" name="图片 5">
            <a:extLst>
              <a:ext uri="{FF2B5EF4-FFF2-40B4-BE49-F238E27FC236}">
                <a16:creationId xmlns:a16="http://schemas.microsoft.com/office/drawing/2014/main" id="{5E11F8B3-CAD9-7383-629A-3610AD140BC4}"/>
              </a:ext>
            </a:extLst>
          </p:cNvPr>
          <p:cNvPicPr>
            <a:picLocks noChangeAspect="1"/>
          </p:cNvPicPr>
          <p:nvPr/>
        </p:nvPicPr>
        <p:blipFill>
          <a:blip r:embed="rId2">
            <a:lum contrast="36000"/>
          </a:blip>
          <a:stretch>
            <a:fillRect/>
          </a:stretch>
        </p:blipFill>
        <p:spPr>
          <a:xfrm>
            <a:off x="866987" y="1250104"/>
            <a:ext cx="9449040" cy="4693497"/>
          </a:xfrm>
          <a:prstGeom prst="rect">
            <a:avLst/>
          </a:prstGeom>
        </p:spPr>
      </p:pic>
    </p:spTree>
    <p:extLst>
      <p:ext uri="{BB962C8B-B14F-4D97-AF65-F5344CB8AC3E}">
        <p14:creationId xmlns:p14="http://schemas.microsoft.com/office/powerpoint/2010/main" val="18346994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AB16051-71AF-0339-C1B3-F206DCE6ED68}"/>
              </a:ext>
            </a:extLst>
          </p:cNvPr>
          <p:cNvSpPr>
            <a:spLocks noGrp="1"/>
          </p:cNvSpPr>
          <p:nvPr>
            <p:ph type="title"/>
          </p:nvPr>
        </p:nvSpPr>
        <p:spPr/>
        <p:txBody>
          <a:bodyPr/>
          <a:lstStyle/>
          <a:p>
            <a:endParaRPr lang="zh-CN" altLang="en-US"/>
          </a:p>
        </p:txBody>
      </p:sp>
      <p:sp>
        <p:nvSpPr>
          <p:cNvPr id="3" name="页脚占位符 2">
            <a:extLst>
              <a:ext uri="{FF2B5EF4-FFF2-40B4-BE49-F238E27FC236}">
                <a16:creationId xmlns:a16="http://schemas.microsoft.com/office/drawing/2014/main" id="{5237C8C7-1003-50B7-4E44-37EC841BBDDA}"/>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2731C52B-169C-EC09-F945-60397D466C66}"/>
              </a:ext>
            </a:extLst>
          </p:cNvPr>
          <p:cNvSpPr>
            <a:spLocks noGrp="1"/>
          </p:cNvSpPr>
          <p:nvPr>
            <p:ph type="sldNum" sz="quarter" idx="12"/>
          </p:nvPr>
        </p:nvSpPr>
        <p:spPr/>
        <p:txBody>
          <a:bodyPr/>
          <a:lstStyle/>
          <a:p>
            <a:fld id="{5DD3DB80-B894-403A-B48E-6FDC1A72010E}" type="slidenum">
              <a:rPr lang="zh-CN" altLang="en-US" smtClean="0"/>
              <a:t>28</a:t>
            </a:fld>
            <a:endParaRPr lang="zh-CN" altLang="en-US"/>
          </a:p>
        </p:txBody>
      </p:sp>
      <p:pic>
        <p:nvPicPr>
          <p:cNvPr id="5" name="图片 4">
            <a:extLst>
              <a:ext uri="{FF2B5EF4-FFF2-40B4-BE49-F238E27FC236}">
                <a16:creationId xmlns:a16="http://schemas.microsoft.com/office/drawing/2014/main" id="{56F98C9D-8CD6-A917-F0AE-26F155658A6E}"/>
              </a:ext>
            </a:extLst>
          </p:cNvPr>
          <p:cNvPicPr>
            <a:picLocks noChangeAspect="1"/>
          </p:cNvPicPr>
          <p:nvPr/>
        </p:nvPicPr>
        <p:blipFill>
          <a:blip r:embed="rId2"/>
          <a:stretch>
            <a:fillRect/>
          </a:stretch>
        </p:blipFill>
        <p:spPr>
          <a:xfrm>
            <a:off x="-635" y="0"/>
            <a:ext cx="12192635" cy="6858000"/>
          </a:xfrm>
          <a:prstGeom prst="rect">
            <a:avLst/>
          </a:prstGeom>
        </p:spPr>
      </p:pic>
    </p:spTree>
    <p:extLst>
      <p:ext uri="{BB962C8B-B14F-4D97-AF65-F5344CB8AC3E}">
        <p14:creationId xmlns:p14="http://schemas.microsoft.com/office/powerpoint/2010/main" val="17563685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CB87286-F5EC-C050-27E1-83393DAD7E15}"/>
              </a:ext>
            </a:extLst>
          </p:cNvPr>
          <p:cNvSpPr>
            <a:spLocks noGrp="1"/>
          </p:cNvSpPr>
          <p:nvPr>
            <p:ph type="title"/>
          </p:nvPr>
        </p:nvSpPr>
        <p:spPr/>
        <p:txBody>
          <a:bodyPr/>
          <a:lstStyle/>
          <a:p>
            <a:endParaRPr lang="zh-CN" altLang="en-US"/>
          </a:p>
        </p:txBody>
      </p:sp>
      <p:sp>
        <p:nvSpPr>
          <p:cNvPr id="3" name="页脚占位符 2">
            <a:extLst>
              <a:ext uri="{FF2B5EF4-FFF2-40B4-BE49-F238E27FC236}">
                <a16:creationId xmlns:a16="http://schemas.microsoft.com/office/drawing/2014/main" id="{8D4E616D-D2C7-6A34-5F97-98BE9C4B158D}"/>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2B3A2E09-0AFC-B060-2E14-BDDA8A17D876}"/>
              </a:ext>
            </a:extLst>
          </p:cNvPr>
          <p:cNvSpPr>
            <a:spLocks noGrp="1"/>
          </p:cNvSpPr>
          <p:nvPr>
            <p:ph type="sldNum" sz="quarter" idx="12"/>
          </p:nvPr>
        </p:nvSpPr>
        <p:spPr/>
        <p:txBody>
          <a:bodyPr/>
          <a:lstStyle/>
          <a:p>
            <a:fld id="{5DD3DB80-B894-403A-B48E-6FDC1A72010E}" type="slidenum">
              <a:rPr lang="zh-CN" altLang="en-US" smtClean="0"/>
              <a:t>29</a:t>
            </a:fld>
            <a:endParaRPr lang="zh-CN" altLang="en-US"/>
          </a:p>
        </p:txBody>
      </p:sp>
      <p:pic>
        <p:nvPicPr>
          <p:cNvPr id="5" name="图片 4">
            <a:extLst>
              <a:ext uri="{FF2B5EF4-FFF2-40B4-BE49-F238E27FC236}">
                <a16:creationId xmlns:a16="http://schemas.microsoft.com/office/drawing/2014/main" id="{904558A8-CB72-54AF-984B-E754DC6624D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103782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2352098" y="2671870"/>
            <a:ext cx="5419185" cy="757130"/>
          </a:xfrm>
        </p:spPr>
        <p:txBody>
          <a:bodyPr>
            <a:spAutoFit/>
          </a:bodyPr>
          <a:lstStyle/>
          <a:p>
            <a:r>
              <a:rPr lang="zh-CN" altLang="en-US" sz="4800" dirty="0">
                <a:latin typeface="+mn-lt"/>
                <a:ea typeface="+mn-ea"/>
                <a:cs typeface="+mn-ea"/>
                <a:sym typeface="+mn-lt"/>
              </a:rPr>
              <a:t>资金监管</a:t>
            </a:r>
          </a:p>
        </p:txBody>
      </p:sp>
      <p:sp>
        <p:nvSpPr>
          <p:cNvPr id="9" name="文本框 8"/>
          <p:cNvSpPr txBox="1"/>
          <p:nvPr/>
        </p:nvSpPr>
        <p:spPr>
          <a:xfrm>
            <a:off x="753604" y="1790699"/>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cs typeface="+mn-ea"/>
                <a:sym typeface="+mn-lt"/>
              </a:rPr>
              <a:t>/0</a:t>
            </a:r>
            <a:r>
              <a:rPr lang="en-US" spc="100" dirty="0">
                <a:solidFill>
                  <a:schemeClr val="accent1"/>
                </a:solidFill>
                <a:cs typeface="+mn-ea"/>
                <a:sym typeface="+mn-lt"/>
              </a:rPr>
              <a:t>3</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C16C34-BAC5-8BF2-3EF1-4434EAAED235}"/>
              </a:ext>
            </a:extLst>
          </p:cNvPr>
          <p:cNvSpPr>
            <a:spLocks noGrp="1"/>
          </p:cNvSpPr>
          <p:nvPr>
            <p:ph type="title"/>
          </p:nvPr>
        </p:nvSpPr>
        <p:spPr>
          <a:xfrm>
            <a:off x="669925" y="1"/>
            <a:ext cx="2936876" cy="1028699"/>
          </a:xfrm>
        </p:spPr>
        <p:txBody>
          <a:bodyPr/>
          <a:lstStyle/>
          <a:p>
            <a:r>
              <a:rPr lang="zh-CN" altLang="en-US" sz="2800" dirty="0">
                <a:latin typeface="+mn-lt"/>
                <a:ea typeface="+mn-ea"/>
                <a:cs typeface="+mn-ea"/>
                <a:sym typeface="+mn-lt"/>
              </a:rPr>
              <a:t>资金监管</a:t>
            </a:r>
            <a:endParaRPr lang="zh-CN" altLang="en-US" dirty="0"/>
          </a:p>
        </p:txBody>
      </p:sp>
      <p:sp>
        <p:nvSpPr>
          <p:cNvPr id="3" name="页脚占位符 2">
            <a:extLst>
              <a:ext uri="{FF2B5EF4-FFF2-40B4-BE49-F238E27FC236}">
                <a16:creationId xmlns:a16="http://schemas.microsoft.com/office/drawing/2014/main" id="{67060A3F-AA8D-0487-BC0C-263248C2FA62}"/>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240FBA73-521D-B557-0048-4ACA99989CA7}"/>
              </a:ext>
            </a:extLst>
          </p:cNvPr>
          <p:cNvSpPr>
            <a:spLocks noGrp="1"/>
          </p:cNvSpPr>
          <p:nvPr>
            <p:ph type="sldNum" sz="quarter" idx="12"/>
          </p:nvPr>
        </p:nvSpPr>
        <p:spPr/>
        <p:txBody>
          <a:bodyPr/>
          <a:lstStyle/>
          <a:p>
            <a:fld id="{5DD3DB80-B894-403A-B48E-6FDC1A72010E}" type="slidenum">
              <a:rPr lang="zh-CN" altLang="en-US" smtClean="0"/>
              <a:t>31</a:t>
            </a:fld>
            <a:endParaRPr lang="zh-CN" altLang="en-US"/>
          </a:p>
        </p:txBody>
      </p:sp>
      <p:pic>
        <p:nvPicPr>
          <p:cNvPr id="5" name="picture 272">
            <a:extLst>
              <a:ext uri="{FF2B5EF4-FFF2-40B4-BE49-F238E27FC236}">
                <a16:creationId xmlns:a16="http://schemas.microsoft.com/office/drawing/2014/main" id="{DB8B3FE8-E2DA-9C2D-4F92-0A8EEAB0D5DC}"/>
              </a:ext>
            </a:extLst>
          </p:cNvPr>
          <p:cNvPicPr>
            <a:picLocks noChangeAspect="1"/>
          </p:cNvPicPr>
          <p:nvPr/>
        </p:nvPicPr>
        <p:blipFill>
          <a:blip r:embed="rId2"/>
          <a:stretch>
            <a:fillRect/>
          </a:stretch>
        </p:blipFill>
        <p:spPr>
          <a:xfrm rot="21600000">
            <a:off x="426084" y="1456690"/>
            <a:ext cx="11109325" cy="4213224"/>
          </a:xfrm>
          <a:prstGeom prst="rect">
            <a:avLst/>
          </a:prstGeom>
        </p:spPr>
      </p:pic>
      <p:sp>
        <p:nvSpPr>
          <p:cNvPr id="6" name="textbox 274">
            <a:extLst>
              <a:ext uri="{FF2B5EF4-FFF2-40B4-BE49-F238E27FC236}">
                <a16:creationId xmlns:a16="http://schemas.microsoft.com/office/drawing/2014/main" id="{E860088B-4D8E-D609-3D2E-1414AD6B40AA}"/>
              </a:ext>
            </a:extLst>
          </p:cNvPr>
          <p:cNvSpPr/>
          <p:nvPr/>
        </p:nvSpPr>
        <p:spPr>
          <a:xfrm>
            <a:off x="739907" y="2302221"/>
            <a:ext cx="10145394" cy="2742564"/>
          </a:xfrm>
          <a:prstGeom prst="rect">
            <a:avLst/>
          </a:prstGeom>
          <a:noFill/>
          <a:ln w="0" cap="flat">
            <a:noFill/>
            <a:prstDash val="solid"/>
            <a:miter lim="0"/>
          </a:ln>
        </p:spPr>
        <p:txBody>
          <a:bodyPr vert="horz" wrap="square" lIns="0" tIns="0" rIns="0" bIns="0"/>
          <a:lstStyle/>
          <a:p>
            <a:pPr algn="l" rtl="0" eaLnBrk="0">
              <a:lnSpc>
                <a:spcPct val="69000"/>
              </a:lnSpc>
            </a:pPr>
            <a:endParaRPr sz="100" dirty="0">
              <a:latin typeface="Arial" panose="020B0604020202020204"/>
              <a:ea typeface="Arial" panose="020B0604020202020204"/>
              <a:cs typeface="Arial" panose="020B0604020202020204"/>
            </a:endParaRPr>
          </a:p>
          <a:p>
            <a:pPr marL="16510" indent="13970" algn="l" rtl="0" eaLnBrk="0">
              <a:lnSpc>
                <a:spcPct val="96000"/>
              </a:lnSpc>
            </a:pPr>
            <a:r>
              <a:rPr sz="2000"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中国工商银行、交通银行、</a:t>
            </a:r>
            <a:r>
              <a:rPr sz="2000" kern="0" spc="-3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2000"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中信银行、</a:t>
            </a:r>
            <a:r>
              <a:rPr sz="2000" kern="0" spc="-39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2000"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中国民生银行、招商银行、广发银</a:t>
            </a:r>
            <a:r>
              <a:rPr sz="2000" kern="0" spc="20" dirty="0">
                <a:solidFill>
                  <a:srgbClr val="000000">
                    <a:alpha val="100000"/>
                  </a:srgbClr>
                </a:solidFill>
                <a:latin typeface="微软雅黑" panose="020B0503020204020204" charset="-122"/>
                <a:ea typeface="微软雅黑" panose="020B0503020204020204" charset="-122"/>
                <a:cs typeface="微软雅黑" panose="020B0503020204020204" charset="-122"/>
              </a:rPr>
              <a:t>行、平安银行、</a:t>
            </a:r>
            <a:r>
              <a:rPr sz="20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上海浦东发展银行等8大银行作为首批用户接入企业信息联</a:t>
            </a:r>
            <a:r>
              <a:rPr sz="2000"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网核查系统。</a:t>
            </a:r>
            <a:endParaRPr sz="2000" dirty="0">
              <a:latin typeface="微软雅黑" panose="020B0503020204020204" charset="-122"/>
              <a:ea typeface="微软雅黑" panose="020B0503020204020204" charset="-122"/>
              <a:cs typeface="微软雅黑" panose="020B0503020204020204" charset="-122"/>
            </a:endParaRPr>
          </a:p>
          <a:p>
            <a:pPr algn="l" rtl="0" eaLnBrk="0">
              <a:lnSpc>
                <a:spcPct val="122000"/>
              </a:lnSpc>
            </a:pPr>
            <a:endParaRPr sz="1000" dirty="0">
              <a:latin typeface="Arial" panose="020B0604020202020204"/>
              <a:ea typeface="Arial" panose="020B0604020202020204"/>
              <a:cs typeface="Arial" panose="020B0604020202020204"/>
            </a:endParaRPr>
          </a:p>
          <a:p>
            <a:pPr algn="l" rtl="0" eaLnBrk="0">
              <a:lnSpc>
                <a:spcPct val="123000"/>
              </a:lnSpc>
            </a:pPr>
            <a:endParaRPr sz="1000" dirty="0">
              <a:latin typeface="Arial" panose="020B0604020202020204"/>
              <a:ea typeface="Arial" panose="020B0604020202020204"/>
              <a:cs typeface="Arial" panose="020B0604020202020204"/>
            </a:endParaRPr>
          </a:p>
          <a:p>
            <a:pPr algn="l" rtl="0" eaLnBrk="0">
              <a:lnSpc>
                <a:spcPct val="123000"/>
              </a:lnSpc>
            </a:pPr>
            <a:endParaRPr sz="1000" dirty="0">
              <a:latin typeface="Arial" panose="020B0604020202020204"/>
              <a:ea typeface="Arial" panose="020B0604020202020204"/>
              <a:cs typeface="Arial" panose="020B0604020202020204"/>
            </a:endParaRPr>
          </a:p>
          <a:p>
            <a:pPr marL="12700" indent="1270" algn="l" rtl="0" eaLnBrk="0">
              <a:lnSpc>
                <a:spcPct val="97000"/>
              </a:lnSpc>
              <a:spcBef>
                <a:spcPts val="600"/>
              </a:spcBef>
            </a:pPr>
            <a:r>
              <a:rPr sz="2000" kern="0" spc="50" dirty="0">
                <a:solidFill>
                  <a:srgbClr val="000000">
                    <a:alpha val="100000"/>
                  </a:srgbClr>
                </a:solidFill>
                <a:latin typeface="微软雅黑" panose="020B0503020204020204" charset="-122"/>
                <a:ea typeface="微软雅黑" panose="020B0503020204020204" charset="-122"/>
                <a:cs typeface="微软雅黑" panose="020B0503020204020204" charset="-122"/>
              </a:rPr>
              <a:t>其中最大的亮点就是</a:t>
            </a:r>
            <a:r>
              <a:rPr sz="2000"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企业信息联网核查系统搭建了各部委、人民银行以及银行等参与机构</a:t>
            </a:r>
            <a:r>
              <a:rPr sz="20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2000"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之间信息共享、核查的通道</a:t>
            </a:r>
            <a:r>
              <a:rPr sz="2000" kern="0" spc="-26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2000" kern="0" spc="40" dirty="0">
                <a:solidFill>
                  <a:srgbClr val="000000">
                    <a:alpha val="100000"/>
                  </a:srgbClr>
                </a:solidFill>
                <a:latin typeface="微软雅黑" panose="020B0503020204020204" charset="-122"/>
                <a:ea typeface="微软雅黑" panose="020B0503020204020204" charset="-122"/>
                <a:cs typeface="微软雅黑" panose="020B0503020204020204" charset="-122"/>
              </a:rPr>
              <a:t>，实现企</a:t>
            </a:r>
            <a:r>
              <a:rPr sz="2000"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业相关人员手机号码、企业纳税状态、企业登记注册</a:t>
            </a:r>
            <a:r>
              <a:rPr sz="20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2000"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信息核查的三大功能。</a:t>
            </a:r>
            <a:endParaRPr sz="2000" dirty="0">
              <a:latin typeface="微软雅黑" panose="020B0503020204020204" charset="-122"/>
              <a:ea typeface="微软雅黑" panose="020B0503020204020204" charset="-122"/>
              <a:cs typeface="微软雅黑" panose="020B0503020204020204" charset="-122"/>
            </a:endParaRPr>
          </a:p>
          <a:p>
            <a:pPr algn="l" rtl="0" eaLnBrk="0">
              <a:lnSpc>
                <a:spcPct val="168000"/>
              </a:lnSpc>
            </a:pPr>
            <a:endParaRPr sz="1000" dirty="0">
              <a:latin typeface="Arial" panose="020B0604020202020204"/>
              <a:ea typeface="Arial" panose="020B0604020202020204"/>
              <a:cs typeface="Arial" panose="020B0604020202020204"/>
            </a:endParaRPr>
          </a:p>
          <a:p>
            <a:pPr algn="l" rtl="0" eaLnBrk="0">
              <a:lnSpc>
                <a:spcPct val="100000"/>
              </a:lnSpc>
            </a:pPr>
            <a:endParaRPr sz="500" dirty="0">
              <a:latin typeface="Arial" panose="020B0604020202020204"/>
              <a:ea typeface="Arial" panose="020B0604020202020204"/>
              <a:cs typeface="Arial" panose="020B0604020202020204"/>
            </a:endParaRPr>
          </a:p>
          <a:p>
            <a:pPr marL="25400" algn="l" rtl="0" eaLnBrk="0">
              <a:lnSpc>
                <a:spcPct val="91000"/>
              </a:lnSpc>
              <a:spcBef>
                <a:spcPts val="0"/>
              </a:spcBef>
            </a:pPr>
            <a:r>
              <a:rPr sz="2000"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2023年</a:t>
            </a:r>
            <a:r>
              <a:rPr sz="2000"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2000"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，银行系统全覆盖</a:t>
            </a:r>
            <a:r>
              <a:rPr sz="2000" kern="0" spc="-29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2000" kern="0" spc="-30" dirty="0">
                <a:solidFill>
                  <a:srgbClr val="000000">
                    <a:alpha val="100000"/>
                  </a:srgbClr>
                </a:solidFill>
                <a:latin typeface="微软雅黑" panose="020B0503020204020204" charset="-122"/>
                <a:ea typeface="微软雅黑" panose="020B0503020204020204" charset="-122"/>
                <a:cs typeface="微软雅黑" panose="020B0503020204020204" charset="-122"/>
              </a:rPr>
              <a:t>，全面纳税人资金信息采集。</a:t>
            </a:r>
            <a:endParaRPr sz="2000" dirty="0">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21213334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BFB24B9-515F-3928-9D8C-A4C3CA5DBF18}"/>
              </a:ext>
            </a:extLst>
          </p:cNvPr>
          <p:cNvSpPr>
            <a:spLocks noGrp="1"/>
          </p:cNvSpPr>
          <p:nvPr>
            <p:ph type="title"/>
          </p:nvPr>
        </p:nvSpPr>
        <p:spPr>
          <a:xfrm>
            <a:off x="669925" y="338667"/>
            <a:ext cx="4418542" cy="690033"/>
          </a:xfrm>
        </p:spPr>
        <p:txBody>
          <a:bodyPr/>
          <a:lstStyle/>
          <a:p>
            <a:r>
              <a:rPr lang="zh-CN" altLang="en-US" sz="2800" dirty="0">
                <a:latin typeface="+mn-lt"/>
                <a:ea typeface="+mn-ea"/>
                <a:cs typeface="+mn-ea"/>
                <a:sym typeface="+mn-lt"/>
              </a:rPr>
              <a:t>资金监管</a:t>
            </a:r>
            <a:r>
              <a:rPr lang="en-US" altLang="zh-CN" sz="2800" dirty="0">
                <a:latin typeface="+mn-lt"/>
                <a:ea typeface="+mn-ea"/>
                <a:cs typeface="+mn-ea"/>
                <a:sym typeface="+mn-lt"/>
              </a:rPr>
              <a:t>—— </a:t>
            </a:r>
            <a:r>
              <a:rPr lang="zh-CN" altLang="en-US" sz="2800" dirty="0">
                <a:latin typeface="+mn-lt"/>
                <a:ea typeface="+mn-ea"/>
                <a:cs typeface="+mn-ea"/>
                <a:sym typeface="+mn-lt"/>
              </a:rPr>
              <a:t>银行视角</a:t>
            </a:r>
            <a:endParaRPr lang="zh-CN" altLang="en-US" dirty="0"/>
          </a:p>
        </p:txBody>
      </p:sp>
      <p:sp>
        <p:nvSpPr>
          <p:cNvPr id="3" name="页脚占位符 2">
            <a:extLst>
              <a:ext uri="{FF2B5EF4-FFF2-40B4-BE49-F238E27FC236}">
                <a16:creationId xmlns:a16="http://schemas.microsoft.com/office/drawing/2014/main" id="{5A1A92E2-48F8-F7F1-0FA2-A4C601FC5650}"/>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6890692B-CD43-29A2-DB87-7787B447E69C}"/>
              </a:ext>
            </a:extLst>
          </p:cNvPr>
          <p:cNvSpPr>
            <a:spLocks noGrp="1"/>
          </p:cNvSpPr>
          <p:nvPr>
            <p:ph type="sldNum" sz="quarter" idx="12"/>
          </p:nvPr>
        </p:nvSpPr>
        <p:spPr/>
        <p:txBody>
          <a:bodyPr/>
          <a:lstStyle/>
          <a:p>
            <a:fld id="{5DD3DB80-B894-403A-B48E-6FDC1A72010E}" type="slidenum">
              <a:rPr lang="zh-CN" altLang="en-US" smtClean="0"/>
              <a:t>32</a:t>
            </a:fld>
            <a:endParaRPr lang="zh-CN" altLang="en-US"/>
          </a:p>
        </p:txBody>
      </p:sp>
      <p:sp>
        <p:nvSpPr>
          <p:cNvPr id="5" name="文本框 4">
            <a:extLst>
              <a:ext uri="{FF2B5EF4-FFF2-40B4-BE49-F238E27FC236}">
                <a16:creationId xmlns:a16="http://schemas.microsoft.com/office/drawing/2014/main" id="{A1CD46F7-6FDC-2CD5-7D23-A58C3984F0F6}"/>
              </a:ext>
            </a:extLst>
          </p:cNvPr>
          <p:cNvSpPr txBox="1"/>
          <p:nvPr/>
        </p:nvSpPr>
        <p:spPr>
          <a:xfrm>
            <a:off x="998220" y="1175385"/>
            <a:ext cx="9886315" cy="5041265"/>
          </a:xfrm>
          <a:prstGeom prst="rect">
            <a:avLst/>
          </a:prstGeom>
          <a:noFill/>
        </p:spPr>
        <p:txBody>
          <a:bodyPr wrap="square" rtlCol="0">
            <a:noAutofit/>
          </a:bodyPr>
          <a:lstStyle/>
          <a:p>
            <a:pPr marL="0" indent="0" algn="l" rtl="0" eaLnBrk="0" fontAlgn="auto">
              <a:lnSpc>
                <a:spcPct val="200000"/>
              </a:lnSpc>
              <a:buNone/>
            </a:pPr>
            <a:r>
              <a:rPr lang="zh-CN" altLang="en-US" sz="2000" b="1" dirty="0">
                <a:solidFill>
                  <a:srgbClr val="FF0000"/>
                </a:solidFill>
                <a:latin typeface="微软雅黑" panose="020B0503020204020204" charset="-122"/>
                <a:ea typeface="微软雅黑" panose="020B0503020204020204" charset="-122"/>
                <a:cs typeface="微软雅黑" panose="020B0503020204020204" charset="-122"/>
                <a:sym typeface="+mn-ea"/>
              </a:rPr>
              <a:t>银行监控资金流目的是什么？</a:t>
            </a:r>
          </a:p>
          <a:p>
            <a:pPr marL="0" indent="0" algn="l" rtl="0" eaLnBrk="0" fontAlgn="auto">
              <a:lnSpc>
                <a:spcPct val="200000"/>
              </a:lnSpc>
              <a:buNone/>
            </a:pPr>
            <a:r>
              <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rPr>
              <a:t>《金融机构大额交易和可疑交易报告管理办法》</a:t>
            </a:r>
          </a:p>
          <a:p>
            <a:pPr marL="0" indent="0" algn="l" rtl="0" eaLnBrk="0" fontAlgn="auto">
              <a:lnSpc>
                <a:spcPct val="200000"/>
              </a:lnSpc>
              <a:buNone/>
            </a:pPr>
            <a:r>
              <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rPr>
              <a:t>第一条 为了规范金融机构大额交易和可疑交易报告行为，根据《中华人民共和国反洗钱法》、《中华人民共和国中国人民银行法》、《中华人民共和国反恐怖主义法》等有关法律法规，制定本办法。</a:t>
            </a:r>
          </a:p>
          <a:p>
            <a:pPr marL="0" indent="0" algn="l" rtl="0" eaLnBrk="0" fontAlgn="auto">
              <a:lnSpc>
                <a:spcPct val="200000"/>
              </a:lnSpc>
              <a:buNone/>
            </a:pPr>
            <a:r>
              <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rPr>
              <a:t>第三条 金融机构应当履行</a:t>
            </a:r>
            <a:r>
              <a:rPr lang="zh-CN" altLang="en-US" dirty="0">
                <a:solidFill>
                  <a:srgbClr val="FF0000"/>
                </a:solidFill>
                <a:latin typeface="微软雅黑" panose="020B0503020204020204" charset="-122"/>
                <a:ea typeface="微软雅黑" panose="020B0503020204020204" charset="-122"/>
                <a:cs typeface="微软雅黑" panose="020B0503020204020204" charset="-122"/>
                <a:sym typeface="+mn-ea"/>
              </a:rPr>
              <a:t>大额交易和可疑交易</a:t>
            </a:r>
            <a:r>
              <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rPr>
              <a:t>报告义务，向中国反洗钱监测分析中心报送大额交易和可疑交易报告，接受中国人民银行及其分支机构的监督、检查。</a:t>
            </a:r>
          </a:p>
        </p:txBody>
      </p:sp>
    </p:spTree>
    <p:extLst>
      <p:ext uri="{BB962C8B-B14F-4D97-AF65-F5344CB8AC3E}">
        <p14:creationId xmlns:p14="http://schemas.microsoft.com/office/powerpoint/2010/main" val="41524460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CB19E92-B0BE-BF17-8A4B-B5BC31FAD710}"/>
              </a:ext>
            </a:extLst>
          </p:cNvPr>
          <p:cNvSpPr>
            <a:spLocks noGrp="1"/>
          </p:cNvSpPr>
          <p:nvPr>
            <p:ph type="title"/>
          </p:nvPr>
        </p:nvSpPr>
        <p:spPr>
          <a:xfrm>
            <a:off x="669924" y="1"/>
            <a:ext cx="4537075" cy="1028699"/>
          </a:xfrm>
        </p:spPr>
        <p:txBody>
          <a:bodyPr/>
          <a:lstStyle/>
          <a:p>
            <a:r>
              <a:rPr lang="zh-CN" altLang="en-US" sz="2800" dirty="0">
                <a:latin typeface="+mn-lt"/>
                <a:ea typeface="+mn-ea"/>
                <a:cs typeface="+mn-ea"/>
                <a:sym typeface="+mn-lt"/>
              </a:rPr>
              <a:t>资金监管</a:t>
            </a:r>
            <a:r>
              <a:rPr lang="en-US" altLang="zh-CN" sz="2800" dirty="0">
                <a:latin typeface="+mn-lt"/>
                <a:ea typeface="+mn-ea"/>
                <a:cs typeface="+mn-ea"/>
                <a:sym typeface="+mn-lt"/>
              </a:rPr>
              <a:t>—— </a:t>
            </a:r>
            <a:r>
              <a:rPr lang="zh-CN" altLang="en-US" sz="2800" dirty="0">
                <a:latin typeface="+mn-lt"/>
                <a:ea typeface="+mn-ea"/>
                <a:cs typeface="+mn-ea"/>
                <a:sym typeface="+mn-lt"/>
              </a:rPr>
              <a:t>银行视角</a:t>
            </a:r>
            <a:endParaRPr lang="zh-CN" altLang="en-US" dirty="0"/>
          </a:p>
        </p:txBody>
      </p:sp>
      <p:sp>
        <p:nvSpPr>
          <p:cNvPr id="3" name="页脚占位符 2">
            <a:extLst>
              <a:ext uri="{FF2B5EF4-FFF2-40B4-BE49-F238E27FC236}">
                <a16:creationId xmlns:a16="http://schemas.microsoft.com/office/drawing/2014/main" id="{2168530F-771C-78E7-0C16-1D8CABE272C4}"/>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4628A2F2-A844-5D07-641C-3D695C09AF3B}"/>
              </a:ext>
            </a:extLst>
          </p:cNvPr>
          <p:cNvSpPr>
            <a:spLocks noGrp="1"/>
          </p:cNvSpPr>
          <p:nvPr>
            <p:ph type="sldNum" sz="quarter" idx="12"/>
          </p:nvPr>
        </p:nvSpPr>
        <p:spPr/>
        <p:txBody>
          <a:bodyPr/>
          <a:lstStyle/>
          <a:p>
            <a:fld id="{5DD3DB80-B894-403A-B48E-6FDC1A72010E}" type="slidenum">
              <a:rPr lang="zh-CN" altLang="en-US" smtClean="0"/>
              <a:t>33</a:t>
            </a:fld>
            <a:endParaRPr lang="zh-CN" altLang="en-US"/>
          </a:p>
        </p:txBody>
      </p:sp>
      <p:sp>
        <p:nvSpPr>
          <p:cNvPr id="5" name="文本框 4">
            <a:extLst>
              <a:ext uri="{FF2B5EF4-FFF2-40B4-BE49-F238E27FC236}">
                <a16:creationId xmlns:a16="http://schemas.microsoft.com/office/drawing/2014/main" id="{B2814746-3343-34A7-A552-F4C2CCB53EC8}"/>
              </a:ext>
            </a:extLst>
          </p:cNvPr>
          <p:cNvSpPr txBox="1"/>
          <p:nvPr/>
        </p:nvSpPr>
        <p:spPr>
          <a:xfrm>
            <a:off x="950595" y="1299845"/>
            <a:ext cx="10182860" cy="4852035"/>
          </a:xfrm>
          <a:prstGeom prst="rect">
            <a:avLst/>
          </a:prstGeom>
          <a:noFill/>
        </p:spPr>
        <p:txBody>
          <a:bodyPr wrap="square" rtlCol="0">
            <a:noAutofit/>
          </a:bodyPr>
          <a:lstStyle/>
          <a:p>
            <a:pPr marL="0" indent="0" algn="l" rtl="0" eaLnBrk="0" fontAlgn="auto">
              <a:lnSpc>
                <a:spcPct val="200000"/>
              </a:lnSpc>
              <a:buNone/>
            </a:pPr>
            <a:r>
              <a:rPr lang="zh-CN" altLang="en-US" sz="2000" b="1" dirty="0">
                <a:solidFill>
                  <a:srgbClr val="FF0000"/>
                </a:solidFill>
                <a:latin typeface="微软雅黑" panose="020B0503020204020204" charset="-122"/>
                <a:ea typeface="微软雅黑" panose="020B0503020204020204" charset="-122"/>
                <a:cs typeface="微软雅黑" panose="020B0503020204020204" charset="-122"/>
                <a:sym typeface="+mn-ea"/>
              </a:rPr>
              <a:t>银行监控资金流目的是什么？</a:t>
            </a:r>
          </a:p>
          <a:p>
            <a:pPr marL="0" indent="0" algn="l" rtl="0" eaLnBrk="0" fontAlgn="auto">
              <a:lnSpc>
                <a:spcPct val="200000"/>
              </a:lnSpc>
              <a:buNone/>
            </a:pPr>
            <a:r>
              <a:rPr lang="zh-CN" altLang="en-US" sz="2000" b="1" dirty="0">
                <a:gradFill>
                  <a:gsLst>
                    <a:gs pos="50000">
                      <a:schemeClr val="accent2"/>
                    </a:gs>
                    <a:gs pos="0">
                      <a:schemeClr val="accent2">
                        <a:lumMod val="25000"/>
                        <a:lumOff val="75000"/>
                      </a:schemeClr>
                    </a:gs>
                    <a:gs pos="100000">
                      <a:schemeClr val="accent2">
                        <a:lumMod val="85000"/>
                      </a:schemeClr>
                    </a:gs>
                  </a:gsLst>
                  <a:lin ang="5400000" scaled="1"/>
                </a:gradFill>
                <a:latin typeface="微软雅黑" panose="020B0503020204020204" charset="-122"/>
                <a:ea typeface="微软雅黑" panose="020B0503020204020204" charset="-122"/>
                <a:cs typeface="微软雅黑" panose="020B0503020204020204" charset="-122"/>
                <a:sym typeface="+mn-ea"/>
              </a:rPr>
              <a:t>《中华人民共和国反洗钱法》</a:t>
            </a:r>
          </a:p>
          <a:p>
            <a:pPr marL="0" indent="0" algn="l" rtl="0" eaLnBrk="0" fontAlgn="auto">
              <a:lnSpc>
                <a:spcPct val="200000"/>
              </a:lnSpc>
              <a:buNone/>
            </a:pPr>
            <a:r>
              <a:rPr lang="zh-CN" altLang="en-US" sz="2000" dirty="0">
                <a:solidFill>
                  <a:schemeClr val="tx1"/>
                </a:solidFill>
                <a:latin typeface="微软雅黑" panose="020B0503020204020204" charset="-122"/>
                <a:ea typeface="微软雅黑" panose="020B0503020204020204" charset="-122"/>
                <a:cs typeface="微软雅黑" panose="020B0503020204020204" charset="-122"/>
                <a:sym typeface="+mn-ea"/>
              </a:rPr>
              <a:t>第二条　本法所称反洗钱，是指为了预防通过各种方式掩饰、隐瞒毒品犯罪、黑社会性</a:t>
            </a:r>
          </a:p>
          <a:p>
            <a:pPr marL="0" indent="0" algn="l" rtl="0" eaLnBrk="0" fontAlgn="auto">
              <a:lnSpc>
                <a:spcPct val="200000"/>
              </a:lnSpc>
              <a:buNone/>
            </a:pPr>
            <a:r>
              <a:rPr lang="zh-CN" altLang="en-US" sz="2000" dirty="0">
                <a:solidFill>
                  <a:schemeClr val="tx1"/>
                </a:solidFill>
                <a:latin typeface="微软雅黑" panose="020B0503020204020204" charset="-122"/>
                <a:ea typeface="微软雅黑" panose="020B0503020204020204" charset="-122"/>
                <a:cs typeface="微软雅黑" panose="020B0503020204020204" charset="-122"/>
                <a:sym typeface="+mn-ea"/>
              </a:rPr>
              <a:t>质的组织犯罪、恐怖活动犯罪、走私犯罪、贪污贿赂犯罪、破坏金融管理秩序犯罪、金</a:t>
            </a:r>
          </a:p>
          <a:p>
            <a:pPr marL="0" indent="0" algn="l" rtl="0" eaLnBrk="0" fontAlgn="auto">
              <a:lnSpc>
                <a:spcPct val="200000"/>
              </a:lnSpc>
              <a:buNone/>
            </a:pPr>
            <a:r>
              <a:rPr lang="zh-CN" altLang="en-US" sz="2000" dirty="0">
                <a:solidFill>
                  <a:schemeClr val="tx1"/>
                </a:solidFill>
                <a:latin typeface="微软雅黑" panose="020B0503020204020204" charset="-122"/>
                <a:ea typeface="微软雅黑" panose="020B0503020204020204" charset="-122"/>
                <a:cs typeface="微软雅黑" panose="020B0503020204020204" charset="-122"/>
                <a:sym typeface="+mn-ea"/>
              </a:rPr>
              <a:t>融诈骗犯罪等犯罪所得及其收益的来源和性质的洗钱活动，依照本法规定采取相关措施</a:t>
            </a:r>
          </a:p>
          <a:p>
            <a:pPr marL="0" indent="0" algn="l" rtl="0" eaLnBrk="0" fontAlgn="auto">
              <a:lnSpc>
                <a:spcPct val="200000"/>
              </a:lnSpc>
              <a:buNone/>
            </a:pPr>
            <a:r>
              <a:rPr lang="zh-CN" altLang="en-US" sz="2000" dirty="0">
                <a:solidFill>
                  <a:schemeClr val="tx1"/>
                </a:solidFill>
                <a:latin typeface="微软雅黑" panose="020B0503020204020204" charset="-122"/>
                <a:ea typeface="微软雅黑" panose="020B0503020204020204" charset="-122"/>
                <a:cs typeface="微软雅黑" panose="020B0503020204020204" charset="-122"/>
                <a:sym typeface="+mn-ea"/>
              </a:rPr>
              <a:t>的行为。</a:t>
            </a:r>
          </a:p>
        </p:txBody>
      </p:sp>
    </p:spTree>
    <p:extLst>
      <p:ext uri="{BB962C8B-B14F-4D97-AF65-F5344CB8AC3E}">
        <p14:creationId xmlns:p14="http://schemas.microsoft.com/office/powerpoint/2010/main" val="3311106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6825C11-9949-C0D4-F5C0-64162DE15F0F}"/>
              </a:ext>
            </a:extLst>
          </p:cNvPr>
          <p:cNvSpPr>
            <a:spLocks noGrp="1"/>
          </p:cNvSpPr>
          <p:nvPr>
            <p:ph type="title"/>
          </p:nvPr>
        </p:nvSpPr>
        <p:spPr/>
        <p:txBody>
          <a:bodyPr/>
          <a:lstStyle/>
          <a:p>
            <a:r>
              <a:rPr lang="zh-CN" altLang="en-US" sz="2800" dirty="0">
                <a:latin typeface="+mn-lt"/>
                <a:ea typeface="+mn-ea"/>
                <a:cs typeface="+mn-ea"/>
                <a:sym typeface="+mn-lt"/>
              </a:rPr>
              <a:t>资金监管</a:t>
            </a:r>
            <a:r>
              <a:rPr lang="en-US" altLang="zh-CN" sz="2800" dirty="0">
                <a:latin typeface="+mn-lt"/>
                <a:ea typeface="+mn-ea"/>
                <a:cs typeface="+mn-ea"/>
                <a:sym typeface="+mn-lt"/>
              </a:rPr>
              <a:t>—— </a:t>
            </a:r>
            <a:r>
              <a:rPr lang="zh-CN" altLang="en-US" sz="2800" dirty="0">
                <a:latin typeface="+mn-lt"/>
                <a:ea typeface="+mn-ea"/>
                <a:cs typeface="+mn-ea"/>
                <a:sym typeface="+mn-lt"/>
              </a:rPr>
              <a:t>税务视角</a:t>
            </a:r>
            <a:endParaRPr lang="zh-CN" altLang="en-US" dirty="0"/>
          </a:p>
        </p:txBody>
      </p:sp>
      <p:sp>
        <p:nvSpPr>
          <p:cNvPr id="3" name="页脚占位符 2">
            <a:extLst>
              <a:ext uri="{FF2B5EF4-FFF2-40B4-BE49-F238E27FC236}">
                <a16:creationId xmlns:a16="http://schemas.microsoft.com/office/drawing/2014/main" id="{01A9C586-1956-7097-E970-34DDA8CC1D31}"/>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99A82611-ED7B-B29C-E855-33021B1AA79A}"/>
              </a:ext>
            </a:extLst>
          </p:cNvPr>
          <p:cNvSpPr>
            <a:spLocks noGrp="1"/>
          </p:cNvSpPr>
          <p:nvPr>
            <p:ph type="sldNum" sz="quarter" idx="12"/>
          </p:nvPr>
        </p:nvSpPr>
        <p:spPr/>
        <p:txBody>
          <a:bodyPr/>
          <a:lstStyle/>
          <a:p>
            <a:fld id="{5DD3DB80-B894-403A-B48E-6FDC1A72010E}" type="slidenum">
              <a:rPr lang="zh-CN" altLang="en-US" smtClean="0"/>
              <a:t>34</a:t>
            </a:fld>
            <a:endParaRPr lang="zh-CN" altLang="en-US"/>
          </a:p>
        </p:txBody>
      </p:sp>
      <p:sp>
        <p:nvSpPr>
          <p:cNvPr id="5" name="文本框 4">
            <a:extLst>
              <a:ext uri="{FF2B5EF4-FFF2-40B4-BE49-F238E27FC236}">
                <a16:creationId xmlns:a16="http://schemas.microsoft.com/office/drawing/2014/main" id="{01CEE306-6E60-F16D-31C2-9DB5B9197FDC}"/>
              </a:ext>
            </a:extLst>
          </p:cNvPr>
          <p:cNvSpPr txBox="1"/>
          <p:nvPr/>
        </p:nvSpPr>
        <p:spPr>
          <a:xfrm>
            <a:off x="1125009" y="1757521"/>
            <a:ext cx="9369425" cy="3754120"/>
          </a:xfrm>
          <a:prstGeom prst="rect">
            <a:avLst/>
          </a:prstGeom>
          <a:noFill/>
        </p:spPr>
        <p:txBody>
          <a:bodyPr wrap="square" rtlCol="0">
            <a:noAutofit/>
          </a:bodyPr>
          <a:lstStyle/>
          <a:p>
            <a:pPr indent="0" algn="l" rtl="0" eaLnBrk="0" fontAlgn="auto">
              <a:lnSpc>
                <a:spcPct val="200000"/>
              </a:lnSpc>
              <a:buNone/>
            </a:pPr>
            <a:r>
              <a:rPr lang="en-US" dirty="0">
                <a:latin typeface="微软雅黑" panose="020B0503020204020204" charset="-122"/>
                <a:ea typeface="微软雅黑" panose="020B0503020204020204" charset="-122"/>
                <a:cs typeface="微软雅黑" panose="020B0503020204020204" charset="-122"/>
                <a:sym typeface="+mn-ea"/>
              </a:rPr>
              <a:t> 1</a:t>
            </a:r>
            <a:r>
              <a:rPr lang="zh-CN" altLang="en-US" dirty="0">
                <a:latin typeface="微软雅黑" panose="020B0503020204020204" charset="-122"/>
                <a:ea typeface="微软雅黑" panose="020B0503020204020204" charset="-122"/>
                <a:cs typeface="微软雅黑" panose="020B0503020204020204" charset="-122"/>
                <a:sym typeface="+mn-ea"/>
              </a:rPr>
              <a:t>、企业资金流入方面</a:t>
            </a:r>
          </a:p>
          <a:p>
            <a:pPr indent="0" algn="l" rtl="0" eaLnBrk="0" fontAlgn="auto">
              <a:lnSpc>
                <a:spcPct val="200000"/>
              </a:lnSpc>
              <a:buNone/>
            </a:pPr>
            <a:r>
              <a:rPr lang="zh-CN" altLang="en-US" dirty="0">
                <a:latin typeface="微软雅黑" panose="020B0503020204020204" charset="-122"/>
                <a:ea typeface="微软雅黑" panose="020B0503020204020204" charset="-122"/>
                <a:cs typeface="微软雅黑" panose="020B0503020204020204" charset="-122"/>
                <a:sym typeface="+mn-ea"/>
              </a:rPr>
              <a:t> </a:t>
            </a:r>
            <a:r>
              <a:rPr lang="en-US" altLang="zh-CN" dirty="0">
                <a:latin typeface="微软雅黑" panose="020B0503020204020204" charset="-122"/>
                <a:ea typeface="微软雅黑" panose="020B0503020204020204" charset="-122"/>
                <a:cs typeface="微软雅黑" panose="020B0503020204020204" charset="-122"/>
                <a:sym typeface="+mn-ea"/>
              </a:rPr>
              <a:t>  销售收入监管 / 投资收益监管 / 政府补贴及补助监管</a:t>
            </a:r>
          </a:p>
          <a:p>
            <a:pPr indent="0" algn="l" rtl="0" eaLnBrk="0" fontAlgn="auto">
              <a:lnSpc>
                <a:spcPct val="200000"/>
              </a:lnSpc>
              <a:buNone/>
            </a:pPr>
            <a:r>
              <a:rPr lang="en-US" altLang="zh-CN" dirty="0">
                <a:latin typeface="微软雅黑" panose="020B0503020204020204" charset="-122"/>
                <a:ea typeface="微软雅黑" panose="020B0503020204020204" charset="-122"/>
                <a:cs typeface="微软雅黑" panose="020B0503020204020204" charset="-122"/>
                <a:sym typeface="+mn-ea"/>
              </a:rPr>
              <a:t> 2</a:t>
            </a:r>
            <a:r>
              <a:rPr lang="zh-CN" altLang="en-US" dirty="0">
                <a:latin typeface="微软雅黑" panose="020B0503020204020204" charset="-122"/>
                <a:ea typeface="微软雅黑" panose="020B0503020204020204" charset="-122"/>
                <a:cs typeface="微软雅黑" panose="020B0503020204020204" charset="-122"/>
                <a:sym typeface="+mn-ea"/>
              </a:rPr>
              <a:t>、企业资金流出方面</a:t>
            </a:r>
          </a:p>
          <a:p>
            <a:pPr algn="l" rtl="0" eaLnBrk="0" fontAlgn="auto">
              <a:lnSpc>
                <a:spcPct val="200000"/>
              </a:lnSpc>
              <a:buClrTx/>
              <a:buSzTx/>
              <a:buNone/>
            </a:pPr>
            <a:r>
              <a:rPr lang="zh-CN" altLang="en-US" dirty="0">
                <a:latin typeface="微软雅黑" panose="020B0503020204020204" charset="-122"/>
                <a:ea typeface="微软雅黑" panose="020B0503020204020204" charset="-122"/>
                <a:cs typeface="微软雅黑" panose="020B0503020204020204" charset="-122"/>
                <a:sym typeface="+mn-ea"/>
              </a:rPr>
              <a:t> </a:t>
            </a:r>
            <a:r>
              <a:rPr lang="en-US" dirty="0">
                <a:latin typeface="微软雅黑" panose="020B0503020204020204" charset="-122"/>
                <a:ea typeface="微软雅黑" panose="020B0503020204020204" charset="-122"/>
                <a:cs typeface="微软雅黑" panose="020B0503020204020204" charset="-122"/>
                <a:sym typeface="+mn-ea"/>
              </a:rPr>
              <a:t> 成本费用支出监管 / 纳税申报与税款缴纳监管 / 资金拆借与捐赠支出监管</a:t>
            </a:r>
          </a:p>
          <a:p>
            <a:pPr algn="l" rtl="0" eaLnBrk="0" fontAlgn="auto">
              <a:lnSpc>
                <a:spcPct val="200000"/>
              </a:lnSpc>
              <a:buClrTx/>
              <a:buSzTx/>
              <a:buNone/>
            </a:pPr>
            <a:r>
              <a:rPr lang="en-US" dirty="0">
                <a:latin typeface="微软雅黑" panose="020B0503020204020204" charset="-122"/>
                <a:ea typeface="微软雅黑" panose="020B0503020204020204" charset="-122"/>
                <a:cs typeface="微软雅黑" panose="020B0503020204020204" charset="-122"/>
                <a:sym typeface="+mn-ea"/>
              </a:rPr>
              <a:t> 3、个人资金方面</a:t>
            </a:r>
            <a:r>
              <a:rPr lang="en-US" sz="1800" dirty="0">
                <a:latin typeface="微软雅黑" panose="020B0503020204020204" charset="-122"/>
                <a:ea typeface="微软雅黑" panose="020B0503020204020204" charset="-122"/>
                <a:cs typeface="微软雅黑" panose="020B0503020204020204" charset="-122"/>
              </a:rPr>
              <a:t> </a:t>
            </a:r>
          </a:p>
          <a:p>
            <a:pPr algn="l" rtl="0" eaLnBrk="0" fontAlgn="auto">
              <a:lnSpc>
                <a:spcPct val="200000"/>
              </a:lnSpc>
              <a:buClrTx/>
              <a:buSzTx/>
              <a:buNone/>
            </a:pPr>
            <a:r>
              <a:rPr lang="en-US" sz="1800" dirty="0">
                <a:latin typeface="微软雅黑" panose="020B0503020204020204" charset="-122"/>
                <a:ea typeface="微软雅黑" panose="020B0503020204020204" charset="-122"/>
                <a:cs typeface="微软雅黑" panose="020B0503020204020204" charset="-122"/>
              </a:rPr>
              <a:t>   个人收入监管 / 个人消费支出监管 /  个人资金账户监管</a:t>
            </a:r>
          </a:p>
          <a:p>
            <a:pPr marL="0" algn="l" rtl="0" eaLnBrk="0">
              <a:lnSpc>
                <a:spcPct val="200000"/>
              </a:lnSpc>
              <a:buClrTx/>
              <a:buSzTx/>
              <a:buNone/>
            </a:pPr>
            <a:r>
              <a:rPr lang="en-US" sz="1800" dirty="0">
                <a:latin typeface="微软雅黑" panose="020B0503020204020204" charset="-122"/>
                <a:ea typeface="微软雅黑" panose="020B0503020204020204" charset="-122"/>
                <a:cs typeface="微软雅黑" panose="020B0503020204020204" charset="-122"/>
              </a:rPr>
              <a:t>   </a:t>
            </a:r>
            <a:endParaRPr lang="en-US" dirty="0">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11884134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2352098" y="2649684"/>
            <a:ext cx="5419185" cy="779316"/>
          </a:xfrm>
        </p:spPr>
        <p:txBody>
          <a:bodyPr>
            <a:spAutoFit/>
          </a:bodyPr>
          <a:lstStyle/>
          <a:p>
            <a:pPr rtl="0" eaLnBrk="0">
              <a:lnSpc>
                <a:spcPct val="93000"/>
              </a:lnSpc>
            </a:pPr>
            <a:r>
              <a:rPr lang="zh-CN" altLang="en-US" sz="4800" b="1" kern="0" spc="190" dirty="0">
                <a:solidFill>
                  <a:srgbClr val="000000">
                    <a:alpha val="100000"/>
                  </a:srgbClr>
                </a:solidFill>
                <a:latin typeface="微软雅黑" panose="020B0503020204020204" charset="-122"/>
                <a:ea typeface="微软雅黑" panose="020B0503020204020204" charset="-122"/>
                <a:cs typeface="微软雅黑" panose="020B0503020204020204" charset="-122"/>
              </a:rPr>
              <a:t>个税改革</a:t>
            </a:r>
            <a:endParaRPr lang="zh-CN" altLang="en-US" sz="4800" dirty="0">
              <a:latin typeface="微软雅黑" panose="020B0503020204020204" charset="-122"/>
              <a:ea typeface="微软雅黑" panose="020B0503020204020204" charset="-122"/>
              <a:cs typeface="微软雅黑" panose="020B0503020204020204" charset="-122"/>
            </a:endParaRPr>
          </a:p>
        </p:txBody>
      </p:sp>
      <p:sp>
        <p:nvSpPr>
          <p:cNvPr id="9" name="文本框 8"/>
          <p:cNvSpPr txBox="1"/>
          <p:nvPr/>
        </p:nvSpPr>
        <p:spPr>
          <a:xfrm>
            <a:off x="753604" y="1790699"/>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cs typeface="+mn-ea"/>
                <a:sym typeface="+mn-lt"/>
              </a:rPr>
              <a:t>/0</a:t>
            </a:r>
            <a:r>
              <a:rPr lang="en-US" spc="100" dirty="0">
                <a:solidFill>
                  <a:schemeClr val="accent1"/>
                </a:solidFill>
                <a:cs typeface="+mn-ea"/>
                <a:sym typeface="+mn-lt"/>
              </a:rPr>
              <a:t>4</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2214DCE-392A-B477-C6B4-883E89618E37}"/>
              </a:ext>
            </a:extLst>
          </p:cNvPr>
          <p:cNvSpPr>
            <a:spLocks noGrp="1"/>
          </p:cNvSpPr>
          <p:nvPr>
            <p:ph type="title"/>
          </p:nvPr>
        </p:nvSpPr>
        <p:spPr>
          <a:xfrm>
            <a:off x="669925" y="1"/>
            <a:ext cx="2505076" cy="1028699"/>
          </a:xfrm>
        </p:spPr>
        <p:txBody>
          <a:bodyPr/>
          <a:lstStyle/>
          <a:p>
            <a:r>
              <a:rPr lang="zh-CN" altLang="en-US" sz="2800" b="1" kern="0" spc="190" dirty="0">
                <a:solidFill>
                  <a:srgbClr val="000000">
                    <a:alpha val="100000"/>
                  </a:srgbClr>
                </a:solidFill>
                <a:latin typeface="微软雅黑" panose="020B0503020204020204" charset="-122"/>
                <a:ea typeface="微软雅黑" panose="020B0503020204020204" charset="-122"/>
                <a:cs typeface="微软雅黑" panose="020B0503020204020204" charset="-122"/>
              </a:rPr>
              <a:t>个税改革</a:t>
            </a:r>
            <a:endParaRPr lang="zh-CN" altLang="en-US" dirty="0"/>
          </a:p>
        </p:txBody>
      </p:sp>
      <p:sp>
        <p:nvSpPr>
          <p:cNvPr id="3" name="页脚占位符 2">
            <a:extLst>
              <a:ext uri="{FF2B5EF4-FFF2-40B4-BE49-F238E27FC236}">
                <a16:creationId xmlns:a16="http://schemas.microsoft.com/office/drawing/2014/main" id="{D2E50A2D-971F-F77D-83F6-56FA507D95E3}"/>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569ED18A-7AA6-289C-9D41-E6719E143531}"/>
              </a:ext>
            </a:extLst>
          </p:cNvPr>
          <p:cNvSpPr>
            <a:spLocks noGrp="1"/>
          </p:cNvSpPr>
          <p:nvPr>
            <p:ph type="sldNum" sz="quarter" idx="12"/>
          </p:nvPr>
        </p:nvSpPr>
        <p:spPr/>
        <p:txBody>
          <a:bodyPr/>
          <a:lstStyle/>
          <a:p>
            <a:fld id="{5DD3DB80-B894-403A-B48E-6FDC1A72010E}" type="slidenum">
              <a:rPr lang="zh-CN" altLang="en-US" smtClean="0"/>
              <a:t>36</a:t>
            </a:fld>
            <a:endParaRPr lang="zh-CN" altLang="en-US"/>
          </a:p>
        </p:txBody>
      </p:sp>
      <p:pic>
        <p:nvPicPr>
          <p:cNvPr id="5" name="picture 282">
            <a:extLst>
              <a:ext uri="{FF2B5EF4-FFF2-40B4-BE49-F238E27FC236}">
                <a16:creationId xmlns:a16="http://schemas.microsoft.com/office/drawing/2014/main" id="{9724568E-0EC6-C417-3C43-51BA62E883DB}"/>
              </a:ext>
            </a:extLst>
          </p:cNvPr>
          <p:cNvPicPr>
            <a:picLocks noChangeAspect="1"/>
          </p:cNvPicPr>
          <p:nvPr/>
        </p:nvPicPr>
        <p:blipFill>
          <a:blip r:embed="rId2"/>
          <a:stretch>
            <a:fillRect/>
          </a:stretch>
        </p:blipFill>
        <p:spPr>
          <a:xfrm rot="21600000">
            <a:off x="7357533" y="1385768"/>
            <a:ext cx="4428067" cy="4325011"/>
          </a:xfrm>
          <a:prstGeom prst="rect">
            <a:avLst/>
          </a:prstGeom>
        </p:spPr>
      </p:pic>
      <p:sp>
        <p:nvSpPr>
          <p:cNvPr id="6" name="textbox 284">
            <a:extLst>
              <a:ext uri="{FF2B5EF4-FFF2-40B4-BE49-F238E27FC236}">
                <a16:creationId xmlns:a16="http://schemas.microsoft.com/office/drawing/2014/main" id="{43EFFE37-E42C-3B03-8DBD-EEB520C022D9}"/>
              </a:ext>
            </a:extLst>
          </p:cNvPr>
          <p:cNvSpPr/>
          <p:nvPr/>
        </p:nvSpPr>
        <p:spPr>
          <a:xfrm>
            <a:off x="7593355" y="1606808"/>
            <a:ext cx="4031378" cy="4174067"/>
          </a:xfrm>
          <a:prstGeom prst="rect">
            <a:avLst/>
          </a:prstGeom>
          <a:noFill/>
          <a:ln w="0" cap="flat">
            <a:noFill/>
            <a:prstDash val="solid"/>
            <a:miter lim="0"/>
          </a:ln>
        </p:spPr>
        <p:txBody>
          <a:bodyPr vert="horz" wrap="square" lIns="0" tIns="0" rIns="0" bIns="0"/>
          <a:lstStyle/>
          <a:p>
            <a:pPr algn="l" rtl="0" eaLnBrk="0">
              <a:lnSpc>
                <a:spcPct val="99000"/>
              </a:lnSpc>
            </a:pPr>
            <a:endParaRPr sz="100" dirty="0">
              <a:latin typeface="Arial" panose="020B0604020202020204"/>
              <a:ea typeface="Arial" panose="020B0604020202020204"/>
              <a:cs typeface="Arial" panose="020B0604020202020204"/>
            </a:endParaRPr>
          </a:p>
          <a:p>
            <a:pPr marL="288925" indent="-276225" algn="l" rtl="0" eaLnBrk="0">
              <a:lnSpc>
                <a:spcPct val="127000"/>
              </a:lnSpc>
            </a:pPr>
            <a:r>
              <a:rPr sz="1100" kern="0" spc="100" dirty="0">
                <a:solidFill>
                  <a:srgbClr val="000000">
                    <a:alpha val="100000"/>
                  </a:srgbClr>
                </a:solidFill>
                <a:latin typeface="Arial" panose="020B0604020202020204"/>
                <a:ea typeface="Arial" panose="020B0604020202020204"/>
                <a:cs typeface="Arial" panose="020B0604020202020204"/>
              </a:rPr>
              <a:t>•   </a:t>
            </a:r>
            <a:r>
              <a:rPr sz="1000"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建立个人收入纳税一户式档案</a:t>
            </a:r>
            <a:r>
              <a:rPr sz="1000" kern="0" spc="-17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000" kern="0" spc="-36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用于汇集扣缴义务人、</a:t>
            </a:r>
            <a:r>
              <a:rPr sz="1000" kern="0" spc="-3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纳税人</a:t>
            </a:r>
            <a:r>
              <a:rPr sz="10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信息资料。</a:t>
            </a:r>
            <a:endParaRPr sz="1000" dirty="0">
              <a:latin typeface="微软雅黑" panose="020B0503020204020204" charset="-122"/>
              <a:ea typeface="微软雅黑" panose="020B0503020204020204" charset="-122"/>
              <a:cs typeface="微软雅黑" panose="020B0503020204020204" charset="-122"/>
            </a:endParaRPr>
          </a:p>
          <a:p>
            <a:pPr marL="288925" indent="-276225" algn="l" rtl="0" eaLnBrk="0">
              <a:lnSpc>
                <a:spcPct val="138000"/>
              </a:lnSpc>
              <a:spcBef>
                <a:spcPts val="1275"/>
              </a:spcBef>
            </a:pPr>
            <a:r>
              <a:rPr sz="1000" kern="0" spc="120" dirty="0">
                <a:solidFill>
                  <a:srgbClr val="000000">
                    <a:alpha val="100000"/>
                  </a:srgbClr>
                </a:solidFill>
                <a:latin typeface="Arial" panose="020B0604020202020204"/>
                <a:ea typeface="Arial" panose="020B0604020202020204"/>
                <a:cs typeface="Arial" panose="020B0604020202020204"/>
              </a:rPr>
              <a:t>•   </a:t>
            </a:r>
            <a:r>
              <a:rPr sz="1000" kern="0" spc="120" dirty="0">
                <a:solidFill>
                  <a:srgbClr val="000000">
                    <a:alpha val="100000"/>
                  </a:srgbClr>
                </a:solidFill>
                <a:latin typeface="微软雅黑" panose="020B0503020204020204" charset="-122"/>
                <a:ea typeface="微软雅黑" panose="020B0503020204020204" charset="-122"/>
                <a:cs typeface="微软雅黑" panose="020B0503020204020204" charset="-122"/>
              </a:rPr>
              <a:t>传递个人两处以上取得的收入及</a:t>
            </a:r>
            <a:r>
              <a:rPr sz="1000" kern="0" spc="110" dirty="0">
                <a:solidFill>
                  <a:srgbClr val="000000">
                    <a:alpha val="100000"/>
                  </a:srgbClr>
                </a:solidFill>
                <a:latin typeface="微软雅黑" panose="020B0503020204020204" charset="-122"/>
                <a:ea typeface="微软雅黑" panose="020B0503020204020204" charset="-122"/>
                <a:cs typeface="微软雅黑" panose="020B0503020204020204" charset="-122"/>
              </a:rPr>
              <a:t>纳税信息给征管环节。</a:t>
            </a:r>
            <a:r>
              <a:rPr sz="1000" kern="0" spc="-39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110" dirty="0">
                <a:solidFill>
                  <a:srgbClr val="000000">
                    <a:alpha val="100000"/>
                  </a:srgbClr>
                </a:solidFill>
                <a:latin typeface="微软雅黑" panose="020B0503020204020204" charset="-122"/>
                <a:ea typeface="微软雅黑" panose="020B0503020204020204" charset="-122"/>
                <a:cs typeface="微软雅黑" panose="020B0503020204020204" charset="-122"/>
              </a:rPr>
              <a:t>从一户</a:t>
            </a:r>
            <a:r>
              <a:rPr sz="10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120" dirty="0">
                <a:solidFill>
                  <a:srgbClr val="000000">
                    <a:alpha val="100000"/>
                  </a:srgbClr>
                </a:solidFill>
                <a:latin typeface="微软雅黑" panose="020B0503020204020204" charset="-122"/>
                <a:ea typeface="微软雅黑" panose="020B0503020204020204" charset="-122"/>
                <a:cs typeface="微软雅黑" panose="020B0503020204020204" charset="-122"/>
              </a:rPr>
              <a:t>式档案中筛选高收入个人、</a:t>
            </a:r>
            <a:r>
              <a:rPr sz="1000" kern="0" spc="-37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120" dirty="0">
                <a:solidFill>
                  <a:srgbClr val="000000">
                    <a:alpha val="100000"/>
                  </a:srgbClr>
                </a:solidFill>
                <a:latin typeface="微软雅黑" panose="020B0503020204020204" charset="-122"/>
                <a:ea typeface="微软雅黑" panose="020B0503020204020204" charset="-122"/>
                <a:cs typeface="微软雅黑" panose="020B0503020204020204" charset="-122"/>
              </a:rPr>
              <a:t>高收入行业、</a:t>
            </a:r>
            <a:r>
              <a:rPr sz="1000" kern="0" spc="-37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110" dirty="0">
                <a:solidFill>
                  <a:srgbClr val="000000">
                    <a:alpha val="100000"/>
                  </a:srgbClr>
                </a:solidFill>
                <a:latin typeface="微软雅黑" panose="020B0503020204020204" charset="-122"/>
                <a:ea typeface="微软雅黑" panose="020B0503020204020204" charset="-122"/>
                <a:cs typeface="微软雅黑" panose="020B0503020204020204" charset="-122"/>
              </a:rPr>
              <a:t>重点纳税人、</a:t>
            </a:r>
            <a:r>
              <a:rPr sz="1000" kern="0" spc="-37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110" dirty="0">
                <a:solidFill>
                  <a:srgbClr val="000000">
                    <a:alpha val="100000"/>
                  </a:srgbClr>
                </a:solidFill>
                <a:latin typeface="微软雅黑" panose="020B0503020204020204" charset="-122"/>
                <a:ea typeface="微软雅黑" panose="020B0503020204020204" charset="-122"/>
                <a:cs typeface="微软雅黑" panose="020B0503020204020204" charset="-122"/>
              </a:rPr>
              <a:t>重点扣</a:t>
            </a:r>
            <a:r>
              <a:rPr sz="10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60" dirty="0">
                <a:solidFill>
                  <a:srgbClr val="000000">
                    <a:alpha val="100000"/>
                  </a:srgbClr>
                </a:solidFill>
                <a:latin typeface="微软雅黑" panose="020B0503020204020204" charset="-122"/>
                <a:ea typeface="微软雅黑" panose="020B0503020204020204" charset="-122"/>
                <a:cs typeface="微软雅黑" panose="020B0503020204020204" charset="-122"/>
              </a:rPr>
              <a:t>缴义务人</a:t>
            </a:r>
            <a:r>
              <a:rPr sz="1000" kern="0" spc="-23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6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000" kern="0" spc="-40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60" dirty="0">
                <a:solidFill>
                  <a:srgbClr val="000000">
                    <a:alpha val="100000"/>
                  </a:srgbClr>
                </a:solidFill>
                <a:latin typeface="微软雅黑" panose="020B0503020204020204" charset="-122"/>
                <a:ea typeface="微软雅黑" panose="020B0503020204020204" charset="-122"/>
                <a:cs typeface="微软雅黑" panose="020B0503020204020204" charset="-122"/>
              </a:rPr>
              <a:t>并实施重点管理。</a:t>
            </a:r>
            <a:endParaRPr sz="1000" dirty="0">
              <a:latin typeface="微软雅黑" panose="020B0503020204020204" charset="-122"/>
              <a:ea typeface="微软雅黑" panose="020B0503020204020204" charset="-122"/>
              <a:cs typeface="微软雅黑" panose="020B0503020204020204" charset="-122"/>
            </a:endParaRPr>
          </a:p>
          <a:p>
            <a:pPr marL="287020" indent="-274955" algn="l" rtl="0" eaLnBrk="0">
              <a:lnSpc>
                <a:spcPct val="127000"/>
              </a:lnSpc>
              <a:spcBef>
                <a:spcPts val="1300"/>
              </a:spcBef>
            </a:pPr>
            <a:r>
              <a:rPr sz="1000" kern="0" spc="100" dirty="0">
                <a:solidFill>
                  <a:srgbClr val="000000">
                    <a:alpha val="100000"/>
                  </a:srgbClr>
                </a:solidFill>
                <a:latin typeface="Arial" panose="020B0604020202020204"/>
                <a:ea typeface="Arial" panose="020B0604020202020204"/>
                <a:cs typeface="Arial" panose="020B0604020202020204"/>
              </a:rPr>
              <a:t>•   </a:t>
            </a:r>
            <a:r>
              <a:rPr sz="1000"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通过对纳税人收入、</a:t>
            </a:r>
            <a:r>
              <a:rPr sz="1000" kern="0" spc="-3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纳税相关信息进行汇总比对</a:t>
            </a:r>
            <a:r>
              <a:rPr sz="1000" kern="0" spc="-20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000" kern="0" spc="-37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开展纳税评</a:t>
            </a:r>
            <a:r>
              <a:rPr sz="10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估</a:t>
            </a:r>
            <a:r>
              <a:rPr sz="1000" kern="0" spc="-22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000" kern="0" spc="-3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判定纳税人申报情况的真实性</a:t>
            </a:r>
            <a:r>
              <a:rPr sz="1000"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，给征管和稽查提供依据。</a:t>
            </a:r>
            <a:endParaRPr sz="1000" dirty="0">
              <a:latin typeface="微软雅黑" panose="020B0503020204020204" charset="-122"/>
              <a:ea typeface="微软雅黑" panose="020B0503020204020204" charset="-122"/>
              <a:cs typeface="微软雅黑" panose="020B0503020204020204" charset="-122"/>
            </a:endParaRPr>
          </a:p>
          <a:p>
            <a:pPr marL="288925" indent="-276225" algn="l" rtl="0" eaLnBrk="0">
              <a:lnSpc>
                <a:spcPct val="127000"/>
              </a:lnSpc>
              <a:spcBef>
                <a:spcPts val="1300"/>
              </a:spcBef>
            </a:pPr>
            <a:r>
              <a:rPr sz="1000" kern="0" spc="100" dirty="0">
                <a:solidFill>
                  <a:srgbClr val="000000">
                    <a:alpha val="100000"/>
                  </a:srgbClr>
                </a:solidFill>
                <a:latin typeface="Arial" panose="020B0604020202020204"/>
                <a:ea typeface="Arial" panose="020B0604020202020204"/>
                <a:cs typeface="Arial" panose="020B0604020202020204"/>
              </a:rPr>
              <a:t>•   </a:t>
            </a:r>
            <a:r>
              <a:rPr sz="1000"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通过设定各类统计指标、</a:t>
            </a:r>
            <a:r>
              <a:rPr sz="1000" kern="0" spc="-2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口径和运用统计结果</a:t>
            </a:r>
            <a:r>
              <a:rPr sz="1000" kern="0" spc="-20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000" kern="0" spc="-3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为加强个人所</a:t>
            </a:r>
            <a:r>
              <a:rPr sz="10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得税管理和完善政策提供决策支持。</a:t>
            </a:r>
            <a:endParaRPr sz="1000" dirty="0">
              <a:latin typeface="微软雅黑" panose="020B0503020204020204" charset="-122"/>
              <a:ea typeface="微软雅黑" panose="020B0503020204020204" charset="-122"/>
              <a:cs typeface="微软雅黑" panose="020B0503020204020204" charset="-122"/>
            </a:endParaRPr>
          </a:p>
          <a:p>
            <a:pPr marL="12700" algn="l" rtl="0" eaLnBrk="0">
              <a:lnSpc>
                <a:spcPct val="96000"/>
              </a:lnSpc>
              <a:spcBef>
                <a:spcPts val="1285"/>
              </a:spcBef>
            </a:pPr>
            <a:r>
              <a:rPr sz="1000" kern="0" spc="80" dirty="0">
                <a:solidFill>
                  <a:srgbClr val="000000">
                    <a:alpha val="100000"/>
                  </a:srgbClr>
                </a:solidFill>
                <a:latin typeface="Arial" panose="020B0604020202020204"/>
                <a:ea typeface="Arial" panose="020B0604020202020204"/>
                <a:cs typeface="Arial" panose="020B0604020202020204"/>
              </a:rPr>
              <a:t>•   </a:t>
            </a:r>
            <a:r>
              <a:rPr sz="1000" kern="0" spc="80" dirty="0">
                <a:solidFill>
                  <a:srgbClr val="000000">
                    <a:alpha val="100000"/>
                  </a:srgbClr>
                </a:solidFill>
                <a:latin typeface="微软雅黑" panose="020B0503020204020204" charset="-122"/>
                <a:ea typeface="微软雅黑" panose="020B0503020204020204" charset="-122"/>
                <a:cs typeface="微软雅黑" panose="020B0503020204020204" charset="-122"/>
              </a:rPr>
              <a:t>建立与各部门的</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数据应用接口</a:t>
            </a:r>
            <a:r>
              <a:rPr sz="1000"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000" kern="0" spc="-37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为其他税费征收提供信息。</a:t>
            </a:r>
            <a:endParaRPr sz="1000" dirty="0">
              <a:latin typeface="微软雅黑" panose="020B0503020204020204" charset="-122"/>
              <a:ea typeface="微软雅黑" panose="020B0503020204020204" charset="-122"/>
              <a:cs typeface="微软雅黑" panose="020B0503020204020204" charset="-122"/>
            </a:endParaRPr>
          </a:p>
          <a:p>
            <a:pPr algn="l" rtl="0" eaLnBrk="0">
              <a:lnSpc>
                <a:spcPct val="100000"/>
              </a:lnSpc>
            </a:pPr>
            <a:endParaRPr sz="1000" dirty="0">
              <a:latin typeface="Arial" panose="020B0604020202020204"/>
              <a:ea typeface="Arial" panose="020B0604020202020204"/>
              <a:cs typeface="Arial" panose="020B0604020202020204"/>
            </a:endParaRPr>
          </a:p>
          <a:p>
            <a:pPr marL="288925" indent="-276860" algn="l" rtl="0" eaLnBrk="0">
              <a:lnSpc>
                <a:spcPct val="139000"/>
              </a:lnSpc>
              <a:spcBef>
                <a:spcPts val="5"/>
              </a:spcBef>
            </a:pPr>
            <a:r>
              <a:rPr sz="1000" kern="0" spc="70" dirty="0">
                <a:solidFill>
                  <a:srgbClr val="000000">
                    <a:alpha val="100000"/>
                  </a:srgbClr>
                </a:solidFill>
                <a:latin typeface="Arial" panose="020B0604020202020204"/>
                <a:ea typeface="Arial" panose="020B0604020202020204"/>
                <a:cs typeface="Arial" panose="020B0604020202020204"/>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打印完税证明</a:t>
            </a:r>
            <a:r>
              <a:rPr sz="1000" kern="0" spc="-23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000" kern="0" spc="-36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为纳税人提供完税依据。</a:t>
            </a:r>
            <a:r>
              <a:rPr sz="1000" kern="0" spc="-25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(省、</a:t>
            </a:r>
            <a:r>
              <a:rPr sz="1000" kern="0" spc="-37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地市、</a:t>
            </a:r>
            <a:r>
              <a:rPr sz="1000" kern="0" spc="-39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县</a:t>
            </a:r>
            <a:r>
              <a:rPr sz="1000" kern="0" spc="60" dirty="0">
                <a:solidFill>
                  <a:srgbClr val="000000">
                    <a:alpha val="100000"/>
                  </a:srgbClr>
                </a:solidFill>
                <a:latin typeface="微软雅黑" panose="020B0503020204020204" charset="-122"/>
                <a:ea typeface="微软雅黑" panose="020B0503020204020204" charset="-122"/>
                <a:cs typeface="微软雅黑" panose="020B0503020204020204" charset="-122"/>
              </a:rPr>
              <a:t>区级都</a:t>
            </a:r>
            <a:r>
              <a:rPr sz="10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0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具有开具个人所得税完税证明的功能)</a:t>
            </a:r>
            <a:endParaRPr sz="1000" dirty="0">
              <a:latin typeface="微软雅黑" panose="020B0503020204020204" charset="-122"/>
              <a:ea typeface="微软雅黑" panose="020B0503020204020204" charset="-122"/>
              <a:cs typeface="微软雅黑" panose="020B0503020204020204" charset="-122"/>
            </a:endParaRPr>
          </a:p>
        </p:txBody>
      </p:sp>
      <p:pic>
        <p:nvPicPr>
          <p:cNvPr id="7" name="picture 286">
            <a:extLst>
              <a:ext uri="{FF2B5EF4-FFF2-40B4-BE49-F238E27FC236}">
                <a16:creationId xmlns:a16="http://schemas.microsoft.com/office/drawing/2014/main" id="{8761DC83-7BD6-93DA-86A3-3CE37A289D03}"/>
              </a:ext>
            </a:extLst>
          </p:cNvPr>
          <p:cNvPicPr>
            <a:picLocks noChangeAspect="1"/>
          </p:cNvPicPr>
          <p:nvPr/>
        </p:nvPicPr>
        <p:blipFill>
          <a:blip r:embed="rId3"/>
          <a:stretch>
            <a:fillRect/>
          </a:stretch>
        </p:blipFill>
        <p:spPr>
          <a:xfrm rot="21600000">
            <a:off x="231297" y="1147222"/>
            <a:ext cx="6931322" cy="5093241"/>
          </a:xfrm>
          <a:prstGeom prst="rect">
            <a:avLst/>
          </a:prstGeom>
        </p:spPr>
      </p:pic>
      <p:sp>
        <p:nvSpPr>
          <p:cNvPr id="8" name="textbox 288">
            <a:extLst>
              <a:ext uri="{FF2B5EF4-FFF2-40B4-BE49-F238E27FC236}">
                <a16:creationId xmlns:a16="http://schemas.microsoft.com/office/drawing/2014/main" id="{B7746AF7-84E8-DF0E-CAB9-1260181EAD41}"/>
              </a:ext>
            </a:extLst>
          </p:cNvPr>
          <p:cNvSpPr/>
          <p:nvPr/>
        </p:nvSpPr>
        <p:spPr>
          <a:xfrm>
            <a:off x="1023840" y="6343653"/>
            <a:ext cx="4128134" cy="389890"/>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ts val="2870"/>
              </a:lnSpc>
            </a:pPr>
            <a:r>
              <a:rPr sz="20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个人所得税基础信息管理系统</a:t>
            </a:r>
            <a:r>
              <a:rPr sz="2000" b="1" kern="0" spc="0" dirty="0">
                <a:solidFill>
                  <a:srgbClr val="000000">
                    <a:alpha val="100000"/>
                  </a:srgbClr>
                </a:solidFill>
                <a:latin typeface="Arial" panose="020B0604020202020204"/>
                <a:ea typeface="Arial" panose="020B0604020202020204"/>
                <a:cs typeface="Arial" panose="020B0604020202020204"/>
              </a:rPr>
              <a:t>(</a:t>
            </a:r>
            <a:r>
              <a:rPr sz="2000" b="1" kern="0" spc="-10" dirty="0">
                <a:solidFill>
                  <a:srgbClr val="000000">
                    <a:alpha val="100000"/>
                  </a:srgbClr>
                </a:solidFill>
                <a:latin typeface="Arial" panose="020B0604020202020204"/>
                <a:ea typeface="Arial" panose="020B0604020202020204"/>
                <a:cs typeface="Arial" panose="020B0604020202020204"/>
              </a:rPr>
              <a:t>BIMS)</a:t>
            </a:r>
            <a:endParaRPr sz="2000" dirty="0">
              <a:latin typeface="Arial" panose="020B0604020202020204"/>
              <a:ea typeface="Arial" panose="020B0604020202020204"/>
              <a:cs typeface="Arial" panose="020B0604020202020204"/>
            </a:endParaRPr>
          </a:p>
        </p:txBody>
      </p:sp>
    </p:spTree>
    <p:extLst>
      <p:ext uri="{BB962C8B-B14F-4D97-AF65-F5344CB8AC3E}">
        <p14:creationId xmlns:p14="http://schemas.microsoft.com/office/powerpoint/2010/main" val="2852661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1245B26-088F-4160-DD7E-D7B821E743D6}"/>
              </a:ext>
            </a:extLst>
          </p:cNvPr>
          <p:cNvSpPr>
            <a:spLocks noGrp="1"/>
          </p:cNvSpPr>
          <p:nvPr>
            <p:ph type="title"/>
          </p:nvPr>
        </p:nvSpPr>
        <p:spPr/>
        <p:txBody>
          <a:bodyPr/>
          <a:lstStyle/>
          <a:p>
            <a:r>
              <a:rPr lang="zh-CN" altLang="en-US" sz="2800" b="1" kern="0" spc="190" dirty="0">
                <a:solidFill>
                  <a:srgbClr val="000000">
                    <a:alpha val="100000"/>
                  </a:srgbClr>
                </a:solidFill>
                <a:latin typeface="微软雅黑" panose="020B0503020204020204" charset="-122"/>
                <a:ea typeface="微软雅黑" panose="020B0503020204020204" charset="-122"/>
                <a:cs typeface="微软雅黑" panose="020B0503020204020204" charset="-122"/>
              </a:rPr>
              <a:t>个税改革</a:t>
            </a:r>
            <a:endParaRPr lang="zh-CN" altLang="en-US" dirty="0"/>
          </a:p>
        </p:txBody>
      </p:sp>
      <p:sp>
        <p:nvSpPr>
          <p:cNvPr id="3" name="页脚占位符 2">
            <a:extLst>
              <a:ext uri="{FF2B5EF4-FFF2-40B4-BE49-F238E27FC236}">
                <a16:creationId xmlns:a16="http://schemas.microsoft.com/office/drawing/2014/main" id="{A2E04F7B-7511-F7AC-A2D4-4408762AA5CD}"/>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EA7826F4-7261-6CF3-E0FB-BC252442AF97}"/>
              </a:ext>
            </a:extLst>
          </p:cNvPr>
          <p:cNvSpPr>
            <a:spLocks noGrp="1"/>
          </p:cNvSpPr>
          <p:nvPr>
            <p:ph type="sldNum" sz="quarter" idx="12"/>
          </p:nvPr>
        </p:nvSpPr>
        <p:spPr/>
        <p:txBody>
          <a:bodyPr/>
          <a:lstStyle/>
          <a:p>
            <a:fld id="{5DD3DB80-B894-403A-B48E-6FDC1A72010E}" type="slidenum">
              <a:rPr lang="zh-CN" altLang="en-US" smtClean="0"/>
              <a:t>37</a:t>
            </a:fld>
            <a:endParaRPr lang="zh-CN" altLang="en-US"/>
          </a:p>
        </p:txBody>
      </p:sp>
      <p:sp>
        <p:nvSpPr>
          <p:cNvPr id="5" name="textbox 298">
            <a:extLst>
              <a:ext uri="{FF2B5EF4-FFF2-40B4-BE49-F238E27FC236}">
                <a16:creationId xmlns:a16="http://schemas.microsoft.com/office/drawing/2014/main" id="{B039D142-B2B0-3A90-4530-6C31DC2A19B3}"/>
              </a:ext>
            </a:extLst>
          </p:cNvPr>
          <p:cNvSpPr/>
          <p:nvPr/>
        </p:nvSpPr>
        <p:spPr>
          <a:xfrm>
            <a:off x="5578686" y="643467"/>
            <a:ext cx="6438265" cy="5081270"/>
          </a:xfrm>
          <a:prstGeom prst="rect">
            <a:avLst/>
          </a:prstGeom>
          <a:noFill/>
          <a:ln w="0" cap="flat">
            <a:noFill/>
            <a:prstDash val="solid"/>
            <a:miter lim="0"/>
          </a:ln>
        </p:spPr>
        <p:txBody>
          <a:bodyPr vert="horz" wrap="square" lIns="0" tIns="0" rIns="0" bIns="0"/>
          <a:lstStyle/>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8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algn="l" rtl="0" eaLnBrk="0">
              <a:lnSpc>
                <a:spcPct val="109000"/>
              </a:lnSpc>
            </a:pPr>
            <a:endParaRPr sz="1000" dirty="0">
              <a:latin typeface="Arial" panose="020B0604020202020204"/>
              <a:ea typeface="Arial" panose="020B0604020202020204"/>
              <a:cs typeface="Arial" panose="020B0604020202020204"/>
            </a:endParaRPr>
          </a:p>
          <a:p>
            <a:pPr marL="233045" indent="16510" algn="l" rtl="0" eaLnBrk="0">
              <a:lnSpc>
                <a:spcPct val="129000"/>
              </a:lnSpc>
              <a:spcBef>
                <a:spcPts val="5"/>
              </a:spcBef>
            </a:pPr>
            <a:r>
              <a:rPr sz="20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BIMS--高收入和重点税源管理：主要功能是对某些</a:t>
            </a:r>
            <a:r>
              <a:rPr sz="2000" b="1"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高收入和重点税源进行</a:t>
            </a:r>
            <a:r>
              <a:rPr sz="20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重点管理。</a:t>
            </a:r>
            <a:endParaRPr sz="2000" dirty="0">
              <a:latin typeface="微软雅黑" panose="020B0503020204020204" charset="-122"/>
              <a:ea typeface="微软雅黑" panose="020B0503020204020204" charset="-122"/>
              <a:cs typeface="微软雅黑" panose="020B0503020204020204" charset="-122"/>
            </a:endParaRPr>
          </a:p>
          <a:p>
            <a:pPr algn="l" rtl="0" eaLnBrk="0">
              <a:lnSpc>
                <a:spcPct val="103000"/>
              </a:lnSpc>
            </a:pPr>
            <a:endParaRPr sz="1000" dirty="0">
              <a:latin typeface="Arial" panose="020B0604020202020204"/>
              <a:ea typeface="Arial" panose="020B0604020202020204"/>
              <a:cs typeface="Arial" panose="020B0604020202020204"/>
            </a:endParaRPr>
          </a:p>
          <a:p>
            <a:pPr algn="l" rtl="0" eaLnBrk="0">
              <a:lnSpc>
                <a:spcPct val="103000"/>
              </a:lnSpc>
            </a:pPr>
            <a:endParaRPr sz="1000" dirty="0">
              <a:latin typeface="Arial" panose="020B0604020202020204"/>
              <a:ea typeface="Arial" panose="020B0604020202020204"/>
              <a:cs typeface="Arial" panose="020B0604020202020204"/>
            </a:endParaRPr>
          </a:p>
          <a:p>
            <a:pPr marL="240030" algn="l" rtl="0" eaLnBrk="0">
              <a:lnSpc>
                <a:spcPct val="96000"/>
              </a:lnSpc>
              <a:spcBef>
                <a:spcPts val="510"/>
              </a:spcBef>
            </a:pPr>
            <a:r>
              <a:rPr sz="1700" kern="0" spc="80" dirty="0">
                <a:solidFill>
                  <a:srgbClr val="000000">
                    <a:alpha val="100000"/>
                  </a:srgbClr>
                </a:solidFill>
                <a:latin typeface="Arial" panose="020B0604020202020204"/>
                <a:ea typeface="Arial" panose="020B0604020202020204"/>
                <a:cs typeface="Arial" panose="020B0604020202020204"/>
              </a:rPr>
              <a:t>•   </a:t>
            </a:r>
            <a:r>
              <a:rPr sz="1700" kern="0" spc="80" dirty="0">
                <a:solidFill>
                  <a:srgbClr val="000000">
                    <a:alpha val="100000"/>
                  </a:srgbClr>
                </a:solidFill>
                <a:latin typeface="微软雅黑" panose="020B0503020204020204" charset="-122"/>
                <a:ea typeface="微软雅黑" panose="020B0503020204020204" charset="-122"/>
                <a:cs typeface="微软雅黑" panose="020B0503020204020204" charset="-122"/>
              </a:rPr>
              <a:t>高收入包括高收</a:t>
            </a:r>
            <a:r>
              <a:rPr sz="17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入个人、</a:t>
            </a:r>
            <a:r>
              <a:rPr sz="1700" kern="0" spc="-3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高收入行业。</a:t>
            </a:r>
            <a:endParaRPr sz="1700" dirty="0">
              <a:latin typeface="微软雅黑" panose="020B0503020204020204" charset="-122"/>
              <a:ea typeface="微软雅黑" panose="020B0503020204020204" charset="-122"/>
              <a:cs typeface="微软雅黑" panose="020B0503020204020204" charset="-122"/>
            </a:endParaRPr>
          </a:p>
          <a:p>
            <a:pPr marL="240030" algn="l" rtl="0" eaLnBrk="0">
              <a:lnSpc>
                <a:spcPct val="96000"/>
              </a:lnSpc>
              <a:spcBef>
                <a:spcPts val="1465"/>
              </a:spcBef>
            </a:pPr>
            <a:r>
              <a:rPr sz="1700" kern="0" spc="80" dirty="0">
                <a:solidFill>
                  <a:srgbClr val="000000">
                    <a:alpha val="100000"/>
                  </a:srgbClr>
                </a:solidFill>
                <a:latin typeface="Arial" panose="020B0604020202020204"/>
                <a:ea typeface="Arial" panose="020B0604020202020204"/>
                <a:cs typeface="Arial" panose="020B0604020202020204"/>
              </a:rPr>
              <a:t>•   </a:t>
            </a:r>
            <a:r>
              <a:rPr sz="1700" kern="0" spc="80" dirty="0">
                <a:solidFill>
                  <a:srgbClr val="000000">
                    <a:alpha val="100000"/>
                  </a:srgbClr>
                </a:solidFill>
                <a:latin typeface="微软雅黑" panose="020B0503020204020204" charset="-122"/>
                <a:ea typeface="微软雅黑" panose="020B0503020204020204" charset="-122"/>
                <a:cs typeface="微软雅黑" panose="020B0503020204020204" charset="-122"/>
              </a:rPr>
              <a:t>重点税源包括重点纳税人、</a:t>
            </a:r>
            <a:r>
              <a:rPr sz="1700" kern="0" spc="-3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80" dirty="0">
                <a:solidFill>
                  <a:srgbClr val="000000">
                    <a:alpha val="100000"/>
                  </a:srgbClr>
                </a:solidFill>
                <a:latin typeface="微软雅黑" panose="020B0503020204020204" charset="-122"/>
                <a:ea typeface="微软雅黑" panose="020B0503020204020204" charset="-122"/>
                <a:cs typeface="微软雅黑" panose="020B0503020204020204" charset="-122"/>
              </a:rPr>
              <a:t>重点扣缴</a:t>
            </a:r>
            <a:r>
              <a:rPr sz="17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义务人。</a:t>
            </a:r>
            <a:endParaRPr sz="1700" dirty="0">
              <a:latin typeface="微软雅黑" panose="020B0503020204020204" charset="-122"/>
              <a:ea typeface="微软雅黑" panose="020B0503020204020204" charset="-122"/>
              <a:cs typeface="微软雅黑" panose="020B0503020204020204" charset="-122"/>
            </a:endParaRPr>
          </a:p>
          <a:p>
            <a:pPr algn="l" rtl="0" eaLnBrk="0">
              <a:lnSpc>
                <a:spcPct val="107000"/>
              </a:lnSpc>
            </a:pPr>
            <a:endParaRPr sz="1000" dirty="0">
              <a:latin typeface="Arial" panose="020B0604020202020204"/>
              <a:ea typeface="Arial" panose="020B0604020202020204"/>
              <a:cs typeface="Arial" panose="020B0604020202020204"/>
            </a:endParaRPr>
          </a:p>
          <a:p>
            <a:pPr algn="l" rtl="0" eaLnBrk="0">
              <a:lnSpc>
                <a:spcPct val="7000"/>
              </a:lnSpc>
            </a:pPr>
            <a:endParaRPr sz="100" dirty="0">
              <a:latin typeface="Arial" panose="020B0604020202020204"/>
              <a:ea typeface="Arial" panose="020B0604020202020204"/>
              <a:cs typeface="Arial" panose="020B0604020202020204"/>
            </a:endParaRPr>
          </a:p>
          <a:p>
            <a:pPr marL="516255" indent="-276225" algn="l" rtl="0" eaLnBrk="0">
              <a:lnSpc>
                <a:spcPct val="143000"/>
              </a:lnSpc>
            </a:pPr>
            <a:r>
              <a:rPr sz="1700" kern="0" spc="90" dirty="0">
                <a:solidFill>
                  <a:srgbClr val="000000">
                    <a:alpha val="100000"/>
                  </a:srgbClr>
                </a:solidFill>
                <a:latin typeface="Arial" panose="020B0604020202020204"/>
                <a:ea typeface="Arial" panose="020B0604020202020204"/>
                <a:cs typeface="Arial" panose="020B0604020202020204"/>
              </a:rPr>
              <a:t>•   </a:t>
            </a:r>
            <a:r>
              <a:rPr sz="17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具体涉及的业务有</a:t>
            </a:r>
            <a:r>
              <a:rPr sz="1700" kern="0" spc="-22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700" kern="0" spc="-40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依据</a:t>
            </a:r>
            <a:r>
              <a:rPr sz="1700" kern="0" spc="80" dirty="0">
                <a:solidFill>
                  <a:srgbClr val="000000">
                    <a:alpha val="100000"/>
                  </a:srgbClr>
                </a:solidFill>
                <a:latin typeface="微软雅黑" panose="020B0503020204020204" charset="-122"/>
                <a:ea typeface="微软雅黑" panose="020B0503020204020204" charset="-122"/>
                <a:cs typeface="微软雅黑" panose="020B0503020204020204" charset="-122"/>
              </a:rPr>
              <a:t>规则判定高收入个人、</a:t>
            </a:r>
            <a:r>
              <a:rPr sz="1700" kern="0" spc="-38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80" dirty="0">
                <a:solidFill>
                  <a:srgbClr val="000000">
                    <a:alpha val="100000"/>
                  </a:srgbClr>
                </a:solidFill>
                <a:latin typeface="微软雅黑" panose="020B0503020204020204" charset="-122"/>
                <a:ea typeface="微软雅黑" panose="020B0503020204020204" charset="-122"/>
                <a:cs typeface="微软雅黑" panose="020B0503020204020204" charset="-122"/>
              </a:rPr>
              <a:t>高收入</a:t>
            </a:r>
            <a:r>
              <a:rPr sz="17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行业和重点纳税人、</a:t>
            </a:r>
            <a:r>
              <a:rPr sz="1700" kern="0" spc="-32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重点扣缴义务人对象</a:t>
            </a:r>
            <a:r>
              <a:rPr sz="1700" kern="0" spc="-2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700" kern="0" spc="-39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生成高收入</a:t>
            </a:r>
            <a:r>
              <a:rPr sz="17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80" dirty="0">
                <a:solidFill>
                  <a:srgbClr val="000000">
                    <a:alpha val="100000"/>
                  </a:srgbClr>
                </a:solidFill>
                <a:latin typeface="微软雅黑" panose="020B0503020204020204" charset="-122"/>
                <a:ea typeface="微软雅黑" panose="020B0503020204020204" charset="-122"/>
                <a:cs typeface="微软雅黑" panose="020B0503020204020204" charset="-122"/>
              </a:rPr>
              <a:t>个人、</a:t>
            </a:r>
            <a:r>
              <a:rPr sz="1700" kern="0" spc="-37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80" dirty="0">
                <a:solidFill>
                  <a:srgbClr val="000000">
                    <a:alpha val="100000"/>
                  </a:srgbClr>
                </a:solidFill>
                <a:latin typeface="微软雅黑" panose="020B0503020204020204" charset="-122"/>
                <a:ea typeface="微软雅黑" panose="020B0503020204020204" charset="-122"/>
                <a:cs typeface="微软雅黑" panose="020B0503020204020204" charset="-122"/>
              </a:rPr>
              <a:t>高收入行业和重</a:t>
            </a:r>
            <a:r>
              <a:rPr sz="17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点纳税人、</a:t>
            </a:r>
            <a:r>
              <a:rPr sz="1700" kern="0" spc="-37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重点扣缴义务人清单</a:t>
            </a:r>
            <a:r>
              <a:rPr sz="1700" kern="0" spc="-24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7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sz="1700" kern="0" spc="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17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对高收入和重点税源进行重点监控和查询。</a:t>
            </a:r>
            <a:endParaRPr sz="1700" dirty="0">
              <a:latin typeface="微软雅黑" panose="020B0503020204020204" charset="-122"/>
              <a:ea typeface="微软雅黑" panose="020B0503020204020204" charset="-122"/>
              <a:cs typeface="微软雅黑" panose="020B0503020204020204" charset="-122"/>
            </a:endParaRPr>
          </a:p>
        </p:txBody>
      </p:sp>
      <p:pic>
        <p:nvPicPr>
          <p:cNvPr id="6" name="picture 300">
            <a:extLst>
              <a:ext uri="{FF2B5EF4-FFF2-40B4-BE49-F238E27FC236}">
                <a16:creationId xmlns:a16="http://schemas.microsoft.com/office/drawing/2014/main" id="{6B3CE18F-615E-0A5A-F056-D4AC46D09FA8}"/>
              </a:ext>
            </a:extLst>
          </p:cNvPr>
          <p:cNvPicPr>
            <a:picLocks noChangeAspect="1"/>
          </p:cNvPicPr>
          <p:nvPr/>
        </p:nvPicPr>
        <p:blipFill>
          <a:blip r:embed="rId2"/>
          <a:stretch>
            <a:fillRect/>
          </a:stretch>
        </p:blipFill>
        <p:spPr>
          <a:xfrm rot="21600000">
            <a:off x="605896" y="1133263"/>
            <a:ext cx="5036819" cy="4315967"/>
          </a:xfrm>
          <a:prstGeom prst="rect">
            <a:avLst/>
          </a:prstGeom>
        </p:spPr>
      </p:pic>
      <p:sp>
        <p:nvSpPr>
          <p:cNvPr id="7" name="textbox 308">
            <a:extLst>
              <a:ext uri="{FF2B5EF4-FFF2-40B4-BE49-F238E27FC236}">
                <a16:creationId xmlns:a16="http://schemas.microsoft.com/office/drawing/2014/main" id="{DE2FFA1F-EC4B-F3D7-21C5-D72913FDCE74}"/>
              </a:ext>
            </a:extLst>
          </p:cNvPr>
          <p:cNvSpPr/>
          <p:nvPr/>
        </p:nvSpPr>
        <p:spPr>
          <a:xfrm>
            <a:off x="1947174" y="5819023"/>
            <a:ext cx="1800225" cy="302895"/>
          </a:xfrm>
          <a:prstGeom prst="rect">
            <a:avLst/>
          </a:prstGeom>
          <a:noFill/>
          <a:ln w="0" cap="flat">
            <a:noFill/>
            <a:prstDash val="solid"/>
            <a:miter lim="0"/>
          </a:ln>
        </p:spPr>
        <p:txBody>
          <a:bodyPr vert="horz" wrap="square" lIns="0" tIns="0" rIns="0" bIns="0"/>
          <a:lstStyle/>
          <a:p>
            <a:pPr algn="l" rtl="0" eaLnBrk="0">
              <a:lnSpc>
                <a:spcPct val="83000"/>
              </a:lnSpc>
            </a:pPr>
            <a:endParaRPr sz="100" dirty="0">
              <a:latin typeface="Arial" panose="020B0604020202020204"/>
              <a:ea typeface="Arial" panose="020B0604020202020204"/>
              <a:cs typeface="Arial" panose="020B0604020202020204"/>
            </a:endParaRPr>
          </a:p>
          <a:p>
            <a:pPr marL="12700" algn="l" rtl="0" eaLnBrk="0">
              <a:lnSpc>
                <a:spcPct val="91000"/>
              </a:lnSpc>
            </a:pPr>
            <a:r>
              <a:rPr sz="2000" b="1"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各部门协税系统</a:t>
            </a:r>
            <a:endParaRPr sz="2000" dirty="0">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36741169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47D5FA4-46F6-FEF9-782D-A9145895917F}"/>
              </a:ext>
            </a:extLst>
          </p:cNvPr>
          <p:cNvSpPr>
            <a:spLocks noGrp="1"/>
          </p:cNvSpPr>
          <p:nvPr>
            <p:ph type="title"/>
          </p:nvPr>
        </p:nvSpPr>
        <p:spPr/>
        <p:txBody>
          <a:bodyPr/>
          <a:lstStyle/>
          <a:p>
            <a:r>
              <a:rPr lang="zh-CN" altLang="en-US" sz="2800" b="1" kern="0" spc="190" dirty="0">
                <a:solidFill>
                  <a:srgbClr val="000000">
                    <a:alpha val="100000"/>
                  </a:srgbClr>
                </a:solidFill>
                <a:latin typeface="微软雅黑" panose="020B0503020204020204" charset="-122"/>
                <a:ea typeface="微软雅黑" panose="020B0503020204020204" charset="-122"/>
                <a:cs typeface="微软雅黑" panose="020B0503020204020204" charset="-122"/>
              </a:rPr>
              <a:t>个税改革</a:t>
            </a:r>
            <a:endParaRPr lang="zh-CN" altLang="en-US" dirty="0"/>
          </a:p>
        </p:txBody>
      </p:sp>
      <p:sp>
        <p:nvSpPr>
          <p:cNvPr id="3" name="页脚占位符 2">
            <a:extLst>
              <a:ext uri="{FF2B5EF4-FFF2-40B4-BE49-F238E27FC236}">
                <a16:creationId xmlns:a16="http://schemas.microsoft.com/office/drawing/2014/main" id="{65FF7AF5-644C-AF78-E404-FE00783F3618}"/>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FB9CA64B-3DA5-14AC-D7C7-59148DEA7EF9}"/>
              </a:ext>
            </a:extLst>
          </p:cNvPr>
          <p:cNvSpPr>
            <a:spLocks noGrp="1"/>
          </p:cNvSpPr>
          <p:nvPr>
            <p:ph type="sldNum" sz="quarter" idx="12"/>
          </p:nvPr>
        </p:nvSpPr>
        <p:spPr/>
        <p:txBody>
          <a:bodyPr/>
          <a:lstStyle/>
          <a:p>
            <a:fld id="{5DD3DB80-B894-403A-B48E-6FDC1A72010E}" type="slidenum">
              <a:rPr lang="zh-CN" altLang="en-US" smtClean="0"/>
              <a:t>38</a:t>
            </a:fld>
            <a:endParaRPr lang="zh-CN" altLang="en-US"/>
          </a:p>
        </p:txBody>
      </p:sp>
      <p:pic>
        <p:nvPicPr>
          <p:cNvPr id="5" name="图片 4">
            <a:extLst>
              <a:ext uri="{FF2B5EF4-FFF2-40B4-BE49-F238E27FC236}">
                <a16:creationId xmlns:a16="http://schemas.microsoft.com/office/drawing/2014/main" id="{9E014B1C-F4A3-303E-8648-72EBA7E998F7}"/>
              </a:ext>
            </a:extLst>
          </p:cNvPr>
          <p:cNvPicPr>
            <a:picLocks noChangeAspect="1"/>
          </p:cNvPicPr>
          <p:nvPr/>
        </p:nvPicPr>
        <p:blipFill>
          <a:blip r:embed="rId2"/>
          <a:stretch>
            <a:fillRect/>
          </a:stretch>
        </p:blipFill>
        <p:spPr>
          <a:xfrm>
            <a:off x="1229148" y="1261748"/>
            <a:ext cx="3916045" cy="5081905"/>
          </a:xfrm>
          <a:prstGeom prst="rect">
            <a:avLst/>
          </a:prstGeom>
        </p:spPr>
      </p:pic>
      <p:sp>
        <p:nvSpPr>
          <p:cNvPr id="6" name="文本框 5">
            <a:extLst>
              <a:ext uri="{FF2B5EF4-FFF2-40B4-BE49-F238E27FC236}">
                <a16:creationId xmlns:a16="http://schemas.microsoft.com/office/drawing/2014/main" id="{F8DB8AFF-DBD5-86D9-F87D-8FE0C7C74455}"/>
              </a:ext>
            </a:extLst>
          </p:cNvPr>
          <p:cNvSpPr txBox="1"/>
          <p:nvPr/>
        </p:nvSpPr>
        <p:spPr>
          <a:xfrm>
            <a:off x="5650230" y="2910840"/>
            <a:ext cx="5466503" cy="922020"/>
          </a:xfrm>
          <a:prstGeom prst="rect">
            <a:avLst/>
          </a:prstGeom>
          <a:noFill/>
        </p:spPr>
        <p:txBody>
          <a:bodyPr wrap="square" rtlCol="0">
            <a:spAutoFit/>
          </a:bodyPr>
          <a:lstStyle/>
          <a:p>
            <a:r>
              <a:rPr lang="zh-CN" altLang="en-US" dirty="0"/>
              <a:t>今后个人收入只要申报我都能知道，当然你也可以不申报，但整个链条都得配合你，不申报让我知道了，那就是另外一个故事了～</a:t>
            </a:r>
          </a:p>
        </p:txBody>
      </p:sp>
    </p:spTree>
    <p:extLst>
      <p:ext uri="{BB962C8B-B14F-4D97-AF65-F5344CB8AC3E}">
        <p14:creationId xmlns:p14="http://schemas.microsoft.com/office/powerpoint/2010/main" val="3684355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2352098" y="2671870"/>
            <a:ext cx="5419185" cy="757130"/>
          </a:xfrm>
        </p:spPr>
        <p:txBody>
          <a:bodyPr>
            <a:spAutoFit/>
          </a:bodyPr>
          <a:lstStyle/>
          <a:p>
            <a:r>
              <a:rPr lang="zh-CN" altLang="en-US" sz="4800" dirty="0">
                <a:latin typeface="+mn-lt"/>
                <a:ea typeface="+mn-ea"/>
                <a:cs typeface="+mn-ea"/>
                <a:sym typeface="+mn-lt"/>
              </a:rPr>
              <a:t>企业涉税风险</a:t>
            </a:r>
          </a:p>
        </p:txBody>
      </p:sp>
      <p:sp>
        <p:nvSpPr>
          <p:cNvPr id="9" name="文本框 8"/>
          <p:cNvSpPr txBox="1"/>
          <p:nvPr/>
        </p:nvSpPr>
        <p:spPr>
          <a:xfrm>
            <a:off x="753604" y="1790699"/>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cs typeface="+mn-ea"/>
                <a:sym typeface="+mn-lt"/>
              </a:rPr>
              <a:t>/0</a:t>
            </a:r>
            <a:r>
              <a:rPr lang="en-US" spc="100" dirty="0">
                <a:solidFill>
                  <a:schemeClr val="accent1"/>
                </a:solidFill>
                <a:cs typeface="+mn-ea"/>
                <a:sym typeface="+mn-lt"/>
              </a:rPr>
              <a:t>5</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D3163CA-F1D0-4BAA-CE2F-F4A9A7D3ADC1}"/>
              </a:ext>
            </a:extLst>
          </p:cNvPr>
          <p:cNvSpPr>
            <a:spLocks noGrp="1"/>
          </p:cNvSpPr>
          <p:nvPr>
            <p:ph type="title"/>
          </p:nvPr>
        </p:nvSpPr>
        <p:spPr/>
        <p:txBody>
          <a:bodyPr/>
          <a:lstStyle/>
          <a:p>
            <a:r>
              <a:rPr lang="zh-CN" altLang="en-US" sz="2800" dirty="0">
                <a:latin typeface="+mn-lt"/>
                <a:ea typeface="+mn-ea"/>
                <a:cs typeface="+mn-ea"/>
                <a:sym typeface="+mn-lt"/>
              </a:rPr>
              <a:t>企业涉税风险</a:t>
            </a:r>
            <a:endParaRPr lang="zh-CN" altLang="en-US" dirty="0"/>
          </a:p>
        </p:txBody>
      </p:sp>
      <p:sp>
        <p:nvSpPr>
          <p:cNvPr id="3" name="页脚占位符 2">
            <a:extLst>
              <a:ext uri="{FF2B5EF4-FFF2-40B4-BE49-F238E27FC236}">
                <a16:creationId xmlns:a16="http://schemas.microsoft.com/office/drawing/2014/main" id="{BF6C584A-EF7E-01CF-0EE6-DA7B2440D737}"/>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12649186-A54F-4C72-9112-B35CD4BA7714}"/>
              </a:ext>
            </a:extLst>
          </p:cNvPr>
          <p:cNvSpPr>
            <a:spLocks noGrp="1"/>
          </p:cNvSpPr>
          <p:nvPr>
            <p:ph type="sldNum" sz="quarter" idx="12"/>
          </p:nvPr>
        </p:nvSpPr>
        <p:spPr/>
        <p:txBody>
          <a:bodyPr/>
          <a:lstStyle/>
          <a:p>
            <a:fld id="{5DD3DB80-B894-403A-B48E-6FDC1A72010E}" type="slidenum">
              <a:rPr lang="zh-CN" altLang="en-US" smtClean="0"/>
              <a:t>40</a:t>
            </a:fld>
            <a:endParaRPr lang="zh-CN" altLang="en-US"/>
          </a:p>
        </p:txBody>
      </p:sp>
      <p:sp>
        <p:nvSpPr>
          <p:cNvPr id="5" name="文本框 4">
            <a:extLst>
              <a:ext uri="{FF2B5EF4-FFF2-40B4-BE49-F238E27FC236}">
                <a16:creationId xmlns:a16="http://schemas.microsoft.com/office/drawing/2014/main" id="{CD27F804-8C0A-60B1-18BA-8BB595AECD8C}"/>
              </a:ext>
            </a:extLst>
          </p:cNvPr>
          <p:cNvSpPr txBox="1"/>
          <p:nvPr/>
        </p:nvSpPr>
        <p:spPr>
          <a:xfrm>
            <a:off x="3319145" y="3154045"/>
            <a:ext cx="5872480" cy="1014730"/>
          </a:xfrm>
          <a:prstGeom prst="rect">
            <a:avLst/>
          </a:prstGeom>
          <a:noFill/>
        </p:spPr>
        <p:txBody>
          <a:bodyPr wrap="square" rtlCol="0">
            <a:spAutoFit/>
          </a:bodyPr>
          <a:lstStyle/>
          <a:p>
            <a:r>
              <a:rPr lang="zh-CN" altLang="en-US" sz="6000" b="1" u="sng" dirty="0">
                <a:solidFill>
                  <a:schemeClr val="accent1">
                    <a:lumMod val="75000"/>
                  </a:schemeClr>
                </a:solidFill>
              </a:rPr>
              <a:t>近期关键词分享</a:t>
            </a:r>
          </a:p>
        </p:txBody>
      </p:sp>
      <p:sp>
        <p:nvSpPr>
          <p:cNvPr id="6" name="圆角矩形 4">
            <a:extLst>
              <a:ext uri="{FF2B5EF4-FFF2-40B4-BE49-F238E27FC236}">
                <a16:creationId xmlns:a16="http://schemas.microsoft.com/office/drawing/2014/main" id="{17FEAE18-1030-3E1C-082A-706D305B39E0}"/>
              </a:ext>
            </a:extLst>
          </p:cNvPr>
          <p:cNvSpPr/>
          <p:nvPr/>
        </p:nvSpPr>
        <p:spPr>
          <a:xfrm>
            <a:off x="5156200" y="1286699"/>
            <a:ext cx="2075180" cy="699770"/>
          </a:xfrm>
          <a:prstGeom prst="roundRect">
            <a:avLst/>
          </a:prstGeom>
          <a:gradFill>
            <a:gsLst>
              <a:gs pos="0">
                <a:srgbClr val="E30000"/>
              </a:gs>
              <a:gs pos="100000">
                <a:srgbClr val="76030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t>上下游牵连</a:t>
            </a:r>
          </a:p>
        </p:txBody>
      </p:sp>
      <p:sp>
        <p:nvSpPr>
          <p:cNvPr id="7" name="圆角矩形 5">
            <a:extLst>
              <a:ext uri="{FF2B5EF4-FFF2-40B4-BE49-F238E27FC236}">
                <a16:creationId xmlns:a16="http://schemas.microsoft.com/office/drawing/2014/main" id="{54BD89B9-99DE-DCB5-1C28-5D8BC10E982B}"/>
              </a:ext>
            </a:extLst>
          </p:cNvPr>
          <p:cNvSpPr/>
          <p:nvPr/>
        </p:nvSpPr>
        <p:spPr>
          <a:xfrm>
            <a:off x="5156200" y="5586730"/>
            <a:ext cx="2075180" cy="699770"/>
          </a:xfrm>
          <a:prstGeom prst="roundRect">
            <a:avLst/>
          </a:prstGeom>
          <a:gradFill>
            <a:gsLst>
              <a:gs pos="0">
                <a:srgbClr val="E30000"/>
              </a:gs>
              <a:gs pos="100000">
                <a:srgbClr val="76030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t>小税种</a:t>
            </a:r>
          </a:p>
        </p:txBody>
      </p:sp>
      <p:sp>
        <p:nvSpPr>
          <p:cNvPr id="8" name="圆角矩形 6">
            <a:extLst>
              <a:ext uri="{FF2B5EF4-FFF2-40B4-BE49-F238E27FC236}">
                <a16:creationId xmlns:a16="http://schemas.microsoft.com/office/drawing/2014/main" id="{7A561421-3670-4CF6-DEAE-A8AEE88D1FFB}"/>
              </a:ext>
            </a:extLst>
          </p:cNvPr>
          <p:cNvSpPr/>
          <p:nvPr/>
        </p:nvSpPr>
        <p:spPr>
          <a:xfrm>
            <a:off x="8896350" y="1986469"/>
            <a:ext cx="2222500" cy="788481"/>
          </a:xfrm>
          <a:prstGeom prst="roundRect">
            <a:avLst/>
          </a:prstGeom>
          <a:gradFill>
            <a:gsLst>
              <a:gs pos="0">
                <a:srgbClr val="E30000"/>
              </a:gs>
              <a:gs pos="100000">
                <a:srgbClr val="76030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t>实名举报</a:t>
            </a:r>
          </a:p>
        </p:txBody>
      </p:sp>
      <p:sp>
        <p:nvSpPr>
          <p:cNvPr id="9" name="圆角矩形 7">
            <a:extLst>
              <a:ext uri="{FF2B5EF4-FFF2-40B4-BE49-F238E27FC236}">
                <a16:creationId xmlns:a16="http://schemas.microsoft.com/office/drawing/2014/main" id="{721637C2-55F1-3CEA-2C7D-9640F8F2CAF8}"/>
              </a:ext>
            </a:extLst>
          </p:cNvPr>
          <p:cNvSpPr/>
          <p:nvPr/>
        </p:nvSpPr>
        <p:spPr>
          <a:xfrm>
            <a:off x="1383030" y="4780280"/>
            <a:ext cx="2075180" cy="699770"/>
          </a:xfrm>
          <a:prstGeom prst="roundRect">
            <a:avLst/>
          </a:prstGeom>
          <a:gradFill>
            <a:gsLst>
              <a:gs pos="0">
                <a:srgbClr val="E30000"/>
              </a:gs>
              <a:gs pos="100000">
                <a:srgbClr val="76030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a:solidFill>
                  <a:schemeClr val="bg1"/>
                </a:solidFill>
                <a:effectLst>
                  <a:outerShdw blurRad="38100" dist="25400" dir="5400000" algn="ctr" rotWithShape="0">
                    <a:srgbClr val="6E747A">
                      <a:alpha val="43000"/>
                    </a:srgbClr>
                  </a:outerShdw>
                </a:effectLst>
                <a:sym typeface="+mn-ea"/>
              </a:rPr>
              <a:t>300</a:t>
            </a:r>
            <a:r>
              <a:rPr lang="zh-CN" altLang="en-US" sz="2800">
                <a:solidFill>
                  <a:schemeClr val="bg1"/>
                </a:solidFill>
                <a:effectLst>
                  <a:outerShdw blurRad="38100" dist="25400" dir="5400000" algn="ctr" rotWithShape="0">
                    <a:srgbClr val="6E747A">
                      <a:alpha val="43000"/>
                    </a:srgbClr>
                  </a:outerShdw>
                </a:effectLst>
                <a:sym typeface="+mn-ea"/>
              </a:rPr>
              <a:t>万利润</a:t>
            </a:r>
          </a:p>
        </p:txBody>
      </p:sp>
      <p:sp>
        <p:nvSpPr>
          <p:cNvPr id="10" name="圆角矩形 8">
            <a:extLst>
              <a:ext uri="{FF2B5EF4-FFF2-40B4-BE49-F238E27FC236}">
                <a16:creationId xmlns:a16="http://schemas.microsoft.com/office/drawing/2014/main" id="{9FBBA35E-E784-CF55-5E8E-28297374A9AB}"/>
              </a:ext>
            </a:extLst>
          </p:cNvPr>
          <p:cNvSpPr/>
          <p:nvPr/>
        </p:nvSpPr>
        <p:spPr>
          <a:xfrm>
            <a:off x="1318260" y="2075180"/>
            <a:ext cx="2075180" cy="699770"/>
          </a:xfrm>
          <a:prstGeom prst="roundRect">
            <a:avLst/>
          </a:prstGeom>
          <a:gradFill>
            <a:gsLst>
              <a:gs pos="0">
                <a:srgbClr val="E30000"/>
              </a:gs>
              <a:gs pos="100000">
                <a:srgbClr val="76030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t>风险预警</a:t>
            </a:r>
          </a:p>
        </p:txBody>
      </p:sp>
      <p:sp>
        <p:nvSpPr>
          <p:cNvPr id="11" name="圆角矩形 9">
            <a:extLst>
              <a:ext uri="{FF2B5EF4-FFF2-40B4-BE49-F238E27FC236}">
                <a16:creationId xmlns:a16="http://schemas.microsoft.com/office/drawing/2014/main" id="{2178ED86-3BDB-0E83-6F4B-F40AFA05A73A}"/>
              </a:ext>
            </a:extLst>
          </p:cNvPr>
          <p:cNvSpPr/>
          <p:nvPr/>
        </p:nvSpPr>
        <p:spPr>
          <a:xfrm>
            <a:off x="8896350" y="4770755"/>
            <a:ext cx="2075180" cy="699770"/>
          </a:xfrm>
          <a:prstGeom prst="roundRect">
            <a:avLst/>
          </a:prstGeom>
          <a:gradFill>
            <a:gsLst>
              <a:gs pos="0">
                <a:srgbClr val="E30000"/>
              </a:gs>
              <a:gs pos="100000">
                <a:srgbClr val="760303"/>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t>公转私</a:t>
            </a:r>
          </a:p>
        </p:txBody>
      </p:sp>
    </p:spTree>
    <p:extLst>
      <p:ext uri="{BB962C8B-B14F-4D97-AF65-F5344CB8AC3E}">
        <p14:creationId xmlns:p14="http://schemas.microsoft.com/office/powerpoint/2010/main" val="1168706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6" grpId="1" animBg="1"/>
      <p:bldP spid="7" grpId="0" bldLvl="0" animBg="1"/>
      <p:bldP spid="7" grpId="1" animBg="1"/>
      <p:bldP spid="8" grpId="0" bldLvl="0" animBg="1"/>
      <p:bldP spid="8" grpId="1" animBg="1"/>
      <p:bldP spid="9" grpId="0" bldLvl="0" animBg="1"/>
      <p:bldP spid="9" grpId="1" animBg="1"/>
      <p:bldP spid="10" grpId="0" bldLvl="0" animBg="1"/>
      <p:bldP spid="10" grpId="1" animBg="1"/>
      <p:bldP spid="11" grpId="0" bldLvl="0" animBg="1"/>
      <p:bldP spid="11"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9C027A3-4891-20B9-D2E9-C50633A394B4}"/>
              </a:ext>
            </a:extLst>
          </p:cNvPr>
          <p:cNvSpPr>
            <a:spLocks noGrp="1"/>
          </p:cNvSpPr>
          <p:nvPr>
            <p:ph type="title"/>
          </p:nvPr>
        </p:nvSpPr>
        <p:spPr/>
        <p:txBody>
          <a:bodyPr/>
          <a:lstStyle/>
          <a:p>
            <a:r>
              <a:rPr lang="en-US" altLang="zh-CN" sz="2800" b="1" dirty="0">
                <a:solidFill>
                  <a:srgbClr val="FF0000"/>
                </a:solidFill>
              </a:rPr>
              <a:t>1.</a:t>
            </a:r>
            <a:r>
              <a:rPr lang="zh-CN" altLang="en-US" sz="2800" b="1" dirty="0">
                <a:solidFill>
                  <a:srgbClr val="FF0000"/>
                </a:solidFill>
              </a:rPr>
              <a:t>虚开发票</a:t>
            </a:r>
            <a:endParaRPr lang="zh-CN" altLang="en-US" dirty="0"/>
          </a:p>
        </p:txBody>
      </p:sp>
      <p:sp>
        <p:nvSpPr>
          <p:cNvPr id="3" name="页脚占位符 2">
            <a:extLst>
              <a:ext uri="{FF2B5EF4-FFF2-40B4-BE49-F238E27FC236}">
                <a16:creationId xmlns:a16="http://schemas.microsoft.com/office/drawing/2014/main" id="{ED544848-ED56-92DD-4677-D5B17352502A}"/>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810571DA-124B-0458-0E45-5267CA859E2C}"/>
              </a:ext>
            </a:extLst>
          </p:cNvPr>
          <p:cNvSpPr>
            <a:spLocks noGrp="1"/>
          </p:cNvSpPr>
          <p:nvPr>
            <p:ph type="sldNum" sz="quarter" idx="12"/>
          </p:nvPr>
        </p:nvSpPr>
        <p:spPr/>
        <p:txBody>
          <a:bodyPr/>
          <a:lstStyle/>
          <a:p>
            <a:fld id="{5DD3DB80-B894-403A-B48E-6FDC1A72010E}" type="slidenum">
              <a:rPr lang="zh-CN" altLang="en-US" smtClean="0"/>
              <a:t>41</a:t>
            </a:fld>
            <a:endParaRPr lang="zh-CN" altLang="en-US"/>
          </a:p>
        </p:txBody>
      </p:sp>
      <p:sp>
        <p:nvSpPr>
          <p:cNvPr id="5" name="副标题 2" descr="7b0a202020202262756c6c6574223a20227b5c2263617465676f727949645c223a31303030352c5c2274656d706c61746549645c223a32303233313436397d220a7d0a">
            <a:extLst>
              <a:ext uri="{FF2B5EF4-FFF2-40B4-BE49-F238E27FC236}">
                <a16:creationId xmlns:a16="http://schemas.microsoft.com/office/drawing/2014/main" id="{EDE625D2-701E-6036-6AE0-F02226AF9F27}"/>
              </a:ext>
            </a:extLst>
          </p:cNvPr>
          <p:cNvSpPr txBox="1">
            <a:spLocks/>
          </p:cNvSpPr>
          <p:nvPr/>
        </p:nvSpPr>
        <p:spPr>
          <a:xfrm>
            <a:off x="788882" y="1570831"/>
            <a:ext cx="8240395" cy="4127500"/>
          </a:xfr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zh-CN" altLang="en-US" dirty="0"/>
              <a:t>利用私户、微信、支付宝等收取货款来隐匿部分收入，或存在大额收款迟迟不开发票，或给客户多开发票等行为。</a:t>
            </a:r>
          </a:p>
          <a:p>
            <a:pPr marL="0" indent="0">
              <a:buFont typeface="Arial" panose="020B0604020202020204" pitchFamily="34" charset="0"/>
              <a:buNone/>
            </a:pPr>
            <a:endParaRPr lang="en-US" altLang="zh-CN" dirty="0"/>
          </a:p>
          <a:p>
            <a:pPr marL="0" indent="0">
              <a:buFont typeface="Arial" panose="020B0604020202020204" pitchFamily="34" charset="0"/>
              <a:buNone/>
            </a:pPr>
            <a:r>
              <a:rPr lang="zh-CN" altLang="en-US" dirty="0"/>
              <a:t>不仅通过申报的数据来核实是否异常，还会通过企业银行账户、企业相关人员的银行账户、上下游企业相关账本数据、同行业收入、成本、利润情况等来稽查比对。</a:t>
            </a:r>
          </a:p>
          <a:p>
            <a:pPr marL="0" indent="0">
              <a:buFont typeface="Arial" panose="020B0604020202020204" pitchFamily="34" charset="0"/>
              <a:buNone/>
            </a:pPr>
            <a:endParaRPr lang="en-US" altLang="zh-CN" dirty="0"/>
          </a:p>
          <a:p>
            <a:pPr marL="0" indent="0">
              <a:buFont typeface="Arial" panose="020B0604020202020204" pitchFamily="34" charset="0"/>
              <a:buNone/>
            </a:pPr>
            <a:r>
              <a:rPr lang="zh-CN" altLang="en-US" dirty="0"/>
              <a:t>高暴雷行业</a:t>
            </a:r>
          </a:p>
          <a:p>
            <a:pPr lvl="1"/>
            <a:r>
              <a:rPr lang="zh-CN" altLang="en-US" sz="1800" dirty="0"/>
              <a:t>电商，餐饮、酒店、</a:t>
            </a:r>
          </a:p>
          <a:p>
            <a:pPr lvl="1"/>
            <a:r>
              <a:rPr lang="zh-CN" altLang="en-US" sz="1800" dirty="0"/>
              <a:t>零售、医疗、医美、直播文娱（明星网络主播）</a:t>
            </a:r>
          </a:p>
          <a:p>
            <a:endParaRPr lang="zh-CN" altLang="en-US" b="1" dirty="0"/>
          </a:p>
        </p:txBody>
      </p:sp>
      <p:pic>
        <p:nvPicPr>
          <p:cNvPr id="6" name="图片 5" descr="微信截图_20230608110941">
            <a:extLst>
              <a:ext uri="{FF2B5EF4-FFF2-40B4-BE49-F238E27FC236}">
                <a16:creationId xmlns:a16="http://schemas.microsoft.com/office/drawing/2014/main" id="{F05BC965-7B6F-0EB5-1860-EBDF9DDD1705}"/>
              </a:ext>
            </a:extLst>
          </p:cNvPr>
          <p:cNvPicPr>
            <a:picLocks noChangeAspect="1"/>
          </p:cNvPicPr>
          <p:nvPr/>
        </p:nvPicPr>
        <p:blipFill>
          <a:blip r:embed="rId2"/>
          <a:stretch>
            <a:fillRect/>
          </a:stretch>
        </p:blipFill>
        <p:spPr>
          <a:xfrm>
            <a:off x="9029277" y="3730625"/>
            <a:ext cx="2724150" cy="2794000"/>
          </a:xfrm>
          <a:prstGeom prst="rect">
            <a:avLst/>
          </a:prstGeom>
        </p:spPr>
      </p:pic>
    </p:spTree>
    <p:extLst>
      <p:ext uri="{BB962C8B-B14F-4D97-AF65-F5344CB8AC3E}">
        <p14:creationId xmlns:p14="http://schemas.microsoft.com/office/powerpoint/2010/main" val="916426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additive="base">
                                        <p:cTn id="31"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0" y="1103768"/>
            <a:ext cx="12192000" cy="575423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a:extLst>
              <a:ext uri="{FF2B5EF4-FFF2-40B4-BE49-F238E27FC236}">
                <a16:creationId xmlns:a16="http://schemas.microsoft.com/office/drawing/2014/main" id="{7E4A5289-0935-431B-A665-141A8F1A6901}"/>
              </a:ext>
            </a:extLst>
          </p:cNvPr>
          <p:cNvGrpSpPr/>
          <p:nvPr/>
        </p:nvGrpSpPr>
        <p:grpSpPr>
          <a:xfrm>
            <a:off x="338684" y="2430649"/>
            <a:ext cx="7384019" cy="1001998"/>
            <a:chOff x="3775303" y="3004102"/>
            <a:chExt cx="7384019" cy="1001998"/>
          </a:xfrm>
        </p:grpSpPr>
        <p:sp>
          <p:nvSpPr>
            <p:cNvPr id="10" name="矩形: 圆角 9">
              <a:extLst>
                <a:ext uri="{FF2B5EF4-FFF2-40B4-BE49-F238E27FC236}">
                  <a16:creationId xmlns:a16="http://schemas.microsoft.com/office/drawing/2014/main" id="{B54B0E26-1BAE-45D1-92FA-FBC5198E9CAF}"/>
                </a:ext>
              </a:extLst>
            </p:cNvPr>
            <p:cNvSpPr/>
            <p:nvPr/>
          </p:nvSpPr>
          <p:spPr>
            <a:xfrm>
              <a:off x="4635893" y="3021215"/>
              <a:ext cx="6523429" cy="984885"/>
            </a:xfrm>
            <a:prstGeom prst="roundRect">
              <a:avLst>
                <a:gd name="adj" fmla="val 40000"/>
              </a:avLst>
            </a:prstGeom>
            <a:solidFill>
              <a:schemeClr val="bg1"/>
            </a:solidFill>
            <a:ln>
              <a:noFill/>
            </a:ln>
            <a:effectLst>
              <a:outerShdw blurRad="254000" dist="127000" algn="ctr" rotWithShape="0">
                <a:schemeClr val="bg2">
                  <a:lumMod val="9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ctr">
                <a:lnSpc>
                  <a:spcPct val="120000"/>
                </a:lnSpc>
                <a:spcBef>
                  <a:spcPts val="0"/>
                </a:spcBef>
                <a:spcAft>
                  <a:spcPts val="0"/>
                </a:spcAft>
                <a:buSzPct val="100000"/>
              </a:pPr>
              <a:r>
                <a:rPr lang="zh-CN" altLang="en-US" sz="1800" b="1" spc="150" dirty="0">
                  <a:solidFill>
                    <a:schemeClr val="accent1"/>
                  </a:solidFill>
                  <a:effectLst>
                    <a:outerShdw blurRad="38100" dist="25400" dir="5400000" algn="ctr" rotWithShape="0">
                      <a:srgbClr val="6E747A">
                        <a:alpha val="43000"/>
                      </a:srgbClr>
                    </a:outerShdw>
                  </a:effectLst>
                  <a:latin typeface="Arial" panose="020B0604020202020204" pitchFamily="34" charset="0"/>
                  <a:ea typeface="微软雅黑" panose="020B0503020204020204" charset="-122"/>
                </a:rPr>
                <a:t>车辆 </a:t>
              </a:r>
              <a:r>
                <a:rPr lang="zh-CN" altLang="en-US" sz="1200" b="1" spc="150" dirty="0">
                  <a:solidFill>
                    <a:schemeClr val="tx1"/>
                  </a:solidFill>
                  <a:latin typeface="Arial" panose="020B0604020202020204" pitchFamily="34" charset="0"/>
                  <a:ea typeface="微软雅黑" panose="020B0503020204020204" charset="-122"/>
                </a:rPr>
                <a:t>（自有车辆、租赁车辆、如何合理列支？燃油费多少合理？）</a:t>
              </a:r>
            </a:p>
          </p:txBody>
        </p:sp>
        <p:sp>
          <p:nvSpPr>
            <p:cNvPr id="11" name="矩形: 对角圆角 10">
              <a:extLst>
                <a:ext uri="{FF2B5EF4-FFF2-40B4-BE49-F238E27FC236}">
                  <a16:creationId xmlns:a16="http://schemas.microsoft.com/office/drawing/2014/main" id="{EC142E95-AE80-4E21-BD0B-7762E7DAD9BA}"/>
                </a:ext>
              </a:extLst>
            </p:cNvPr>
            <p:cNvSpPr/>
            <p:nvPr/>
          </p:nvSpPr>
          <p:spPr>
            <a:xfrm flipH="1">
              <a:off x="3775303" y="3004102"/>
              <a:ext cx="1344539" cy="998351"/>
            </a:xfrm>
            <a:prstGeom prst="round2DiagRect">
              <a:avLst>
                <a:gd name="adj1" fmla="val 40000"/>
                <a:gd name="adj2" fmla="val 0"/>
              </a:avLst>
            </a:prstGeom>
            <a:gradFill flip="none" rotWithShape="1">
              <a:gsLst>
                <a:gs pos="100000">
                  <a:schemeClr val="accent4">
                    <a:lumMod val="60000"/>
                    <a:lumOff val="40000"/>
                  </a:schemeClr>
                </a:gs>
                <a:gs pos="18000">
                  <a:schemeClr val="accent4"/>
                </a:gs>
              </a:gsLst>
              <a:lin ang="5400000" scaled="1"/>
              <a:tileRect/>
            </a:gradFill>
            <a:ln>
              <a:noFill/>
            </a:ln>
            <a:effectLst>
              <a:outerShdw blurRad="254000" dist="127000" algn="ctr" rotWithShape="0">
                <a:schemeClr val="accent4">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panose="020B0604020202020204" pitchFamily="34" charset="0"/>
                  <a:ea typeface="微软雅黑" panose="020B0503020204020204" pitchFamily="34" charset="-122"/>
                </a:rPr>
                <a:t>02</a:t>
              </a:r>
              <a:endParaRPr lang="zh-CN" altLang="en-US" sz="3200" dirty="0">
                <a:latin typeface="Arial" panose="020B0604020202020204" pitchFamily="34" charset="0"/>
                <a:ea typeface="微软雅黑" panose="020B0503020204020204" pitchFamily="34" charset="-122"/>
              </a:endParaRPr>
            </a:p>
          </p:txBody>
        </p:sp>
      </p:grpSp>
      <p:grpSp>
        <p:nvGrpSpPr>
          <p:cNvPr id="23" name="组合 22">
            <a:extLst>
              <a:ext uri="{FF2B5EF4-FFF2-40B4-BE49-F238E27FC236}">
                <a16:creationId xmlns:a16="http://schemas.microsoft.com/office/drawing/2014/main" id="{DBB628D3-9482-4165-B53C-CB24E577B0BB}"/>
              </a:ext>
            </a:extLst>
          </p:cNvPr>
          <p:cNvGrpSpPr/>
          <p:nvPr/>
        </p:nvGrpSpPr>
        <p:grpSpPr>
          <a:xfrm>
            <a:off x="3130318" y="1103768"/>
            <a:ext cx="8458708" cy="998351"/>
            <a:chOff x="4063538" y="3021215"/>
            <a:chExt cx="6480820" cy="998351"/>
          </a:xfrm>
        </p:grpSpPr>
        <p:sp>
          <p:nvSpPr>
            <p:cNvPr id="24" name="矩形: 圆角 23">
              <a:extLst>
                <a:ext uri="{FF2B5EF4-FFF2-40B4-BE49-F238E27FC236}">
                  <a16:creationId xmlns:a16="http://schemas.microsoft.com/office/drawing/2014/main" id="{D00715E0-9ADE-406F-B6D5-C0AE91B58F0E}"/>
                </a:ext>
              </a:extLst>
            </p:cNvPr>
            <p:cNvSpPr/>
            <p:nvPr/>
          </p:nvSpPr>
          <p:spPr>
            <a:xfrm>
              <a:off x="4635894" y="3021215"/>
              <a:ext cx="5908464" cy="984885"/>
            </a:xfrm>
            <a:prstGeom prst="roundRect">
              <a:avLst>
                <a:gd name="adj" fmla="val 40000"/>
              </a:avLst>
            </a:prstGeom>
            <a:solidFill>
              <a:schemeClr val="bg1"/>
            </a:solidFill>
            <a:ln>
              <a:noFill/>
            </a:ln>
            <a:effectLst>
              <a:outerShdw blurRad="254000" dist="127000" algn="ctr" rotWithShape="0">
                <a:schemeClr val="bg2">
                  <a:lumMod val="9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ctr">
                <a:lnSpc>
                  <a:spcPct val="120000"/>
                </a:lnSpc>
                <a:spcBef>
                  <a:spcPts val="0"/>
                </a:spcBef>
                <a:spcAft>
                  <a:spcPts val="0"/>
                </a:spcAft>
                <a:buSzPct val="100000"/>
              </a:pPr>
              <a:r>
                <a:rPr lang="zh-CN" altLang="en-US" sz="1800" b="1" spc="150" dirty="0">
                  <a:solidFill>
                    <a:schemeClr val="accent1"/>
                  </a:solidFill>
                  <a:effectLst>
                    <a:outerShdw blurRad="38100" dist="25400" dir="5400000" algn="ctr" rotWithShape="0">
                      <a:srgbClr val="6E747A">
                        <a:alpha val="43000"/>
                      </a:srgbClr>
                    </a:outerShdw>
                  </a:effectLst>
                  <a:latin typeface="Arial" panose="020B0604020202020204" pitchFamily="34" charset="0"/>
                  <a:ea typeface="微软雅黑" panose="020B0503020204020204" charset="-122"/>
                </a:rPr>
                <a:t>企业用工</a:t>
              </a:r>
              <a:r>
                <a:rPr lang="zh-CN" altLang="en-US" sz="1200" b="1" spc="150" dirty="0">
                  <a:solidFill>
                    <a:schemeClr val="accent1"/>
                  </a:solidFill>
                  <a:effectLst>
                    <a:outerShdw blurRad="38100" dist="25400" dir="5400000" algn="ctr" rotWithShape="0">
                      <a:srgbClr val="6E747A">
                        <a:alpha val="43000"/>
                      </a:srgbClr>
                    </a:outerShdw>
                  </a:effectLst>
                  <a:latin typeface="Arial" panose="020B0604020202020204" pitchFamily="34" charset="0"/>
                  <a:ea typeface="微软雅黑" panose="020B0503020204020204" charset="-122"/>
                </a:rPr>
                <a:t>（现金支出）</a:t>
              </a:r>
              <a:r>
                <a:rPr lang="zh-CN" altLang="en-US" sz="1200" b="1" spc="150" dirty="0">
                  <a:solidFill>
                    <a:schemeClr val="tx1"/>
                  </a:solidFill>
                  <a:effectLst>
                    <a:outerShdw blurRad="38100" dist="19050" dir="2700000" algn="tl" rotWithShape="0">
                      <a:schemeClr val="dk1">
                        <a:alpha val="40000"/>
                      </a:schemeClr>
                    </a:outerShdw>
                  </a:effectLst>
                  <a:latin typeface="Arial" panose="020B0604020202020204" pitchFamily="34" charset="0"/>
                  <a:ea typeface="微软雅黑" panose="020B0503020204020204" charset="-122"/>
                </a:rPr>
                <a:t>社保工资不一致、不交社保人员、</a:t>
              </a:r>
              <a:r>
                <a:rPr lang="zh-CN" altLang="en-US" sz="1200" b="1" spc="150" dirty="0">
                  <a:solidFill>
                    <a:schemeClr val="tx1"/>
                  </a:solidFill>
                  <a:latin typeface="Arial" panose="020B0604020202020204" pitchFamily="34" charset="0"/>
                  <a:ea typeface="微软雅黑" panose="020B0503020204020204" charset="-122"/>
                </a:rPr>
                <a:t>临时人员费用</a:t>
              </a:r>
            </a:p>
          </p:txBody>
        </p:sp>
        <p:sp>
          <p:nvSpPr>
            <p:cNvPr id="25" name="矩形: 对角圆角 24">
              <a:extLst>
                <a:ext uri="{FF2B5EF4-FFF2-40B4-BE49-F238E27FC236}">
                  <a16:creationId xmlns:a16="http://schemas.microsoft.com/office/drawing/2014/main" id="{8D35B8CD-2CD2-4E0F-9B48-527AB4463664}"/>
                </a:ext>
              </a:extLst>
            </p:cNvPr>
            <p:cNvSpPr/>
            <p:nvPr/>
          </p:nvSpPr>
          <p:spPr>
            <a:xfrm flipH="1">
              <a:off x="4063538" y="3021215"/>
              <a:ext cx="1030148" cy="998351"/>
            </a:xfrm>
            <a:prstGeom prst="round2DiagRect">
              <a:avLst>
                <a:gd name="adj1" fmla="val 40000"/>
                <a:gd name="adj2" fmla="val 0"/>
              </a:avLst>
            </a:prstGeom>
            <a:gradFill flip="none" rotWithShape="1">
              <a:gsLst>
                <a:gs pos="100000">
                  <a:schemeClr val="accent4">
                    <a:lumMod val="60000"/>
                    <a:lumOff val="40000"/>
                  </a:schemeClr>
                </a:gs>
                <a:gs pos="18000">
                  <a:schemeClr val="accent4"/>
                </a:gs>
              </a:gsLst>
              <a:lin ang="5400000" scaled="1"/>
              <a:tileRect/>
            </a:gradFill>
            <a:ln>
              <a:noFill/>
            </a:ln>
            <a:effectLst>
              <a:outerShdw blurRad="254000" dist="127000" algn="ctr" rotWithShape="0">
                <a:schemeClr val="accent4">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panose="020B0604020202020204" pitchFamily="34" charset="0"/>
                  <a:ea typeface="微软雅黑" panose="020B0503020204020204" pitchFamily="34" charset="-122"/>
                </a:rPr>
                <a:t>01</a:t>
              </a:r>
              <a:endParaRPr lang="zh-CN" altLang="en-US" sz="3200" dirty="0">
                <a:latin typeface="Arial" panose="020B0604020202020204" pitchFamily="34" charset="0"/>
                <a:ea typeface="微软雅黑" panose="020B0503020204020204" pitchFamily="34" charset="-122"/>
              </a:endParaRPr>
            </a:p>
          </p:txBody>
        </p:sp>
      </p:grpSp>
      <p:grpSp>
        <p:nvGrpSpPr>
          <p:cNvPr id="26" name="组合 25">
            <a:extLst>
              <a:ext uri="{FF2B5EF4-FFF2-40B4-BE49-F238E27FC236}">
                <a16:creationId xmlns:a16="http://schemas.microsoft.com/office/drawing/2014/main" id="{41638664-6194-4CB7-9106-FD2F8DF281E1}"/>
              </a:ext>
            </a:extLst>
          </p:cNvPr>
          <p:cNvGrpSpPr/>
          <p:nvPr/>
        </p:nvGrpSpPr>
        <p:grpSpPr>
          <a:xfrm>
            <a:off x="3130319" y="3791756"/>
            <a:ext cx="5931362" cy="998351"/>
            <a:chOff x="4063538" y="3021215"/>
            <a:chExt cx="5931362" cy="998351"/>
          </a:xfrm>
        </p:grpSpPr>
        <p:sp>
          <p:nvSpPr>
            <p:cNvPr id="27" name="矩形: 圆角 26">
              <a:extLst>
                <a:ext uri="{FF2B5EF4-FFF2-40B4-BE49-F238E27FC236}">
                  <a16:creationId xmlns:a16="http://schemas.microsoft.com/office/drawing/2014/main" id="{27A5F708-0A18-4012-B84D-3B02BDE9BF62}"/>
                </a:ext>
              </a:extLst>
            </p:cNvPr>
            <p:cNvSpPr/>
            <p:nvPr/>
          </p:nvSpPr>
          <p:spPr>
            <a:xfrm>
              <a:off x="4635894" y="3021215"/>
              <a:ext cx="5359006" cy="984885"/>
            </a:xfrm>
            <a:prstGeom prst="roundRect">
              <a:avLst>
                <a:gd name="adj" fmla="val 40000"/>
              </a:avLst>
            </a:prstGeom>
            <a:solidFill>
              <a:schemeClr val="bg1"/>
            </a:solidFill>
            <a:ln>
              <a:noFill/>
            </a:ln>
            <a:effectLst>
              <a:outerShdw blurRad="254000" dist="127000" algn="ctr" rotWithShape="0">
                <a:schemeClr val="bg2">
                  <a:lumMod val="9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ctr">
                <a:lnSpc>
                  <a:spcPct val="120000"/>
                </a:lnSpc>
                <a:spcBef>
                  <a:spcPts val="0"/>
                </a:spcBef>
                <a:spcAft>
                  <a:spcPts val="0"/>
                </a:spcAft>
                <a:buSzPct val="100000"/>
              </a:pPr>
              <a:r>
                <a:rPr lang="zh-CN" altLang="en-US" sz="1200" b="1" spc="150" dirty="0">
                  <a:solidFill>
                    <a:schemeClr val="accent1"/>
                  </a:solidFill>
                  <a:effectLst>
                    <a:outerShdw blurRad="38100" dist="25400" dir="5400000" algn="ctr" rotWithShape="0">
                      <a:srgbClr val="6E747A">
                        <a:alpha val="43000"/>
                      </a:srgbClr>
                    </a:outerShdw>
                  </a:effectLst>
                  <a:latin typeface="Arial" panose="020B0604020202020204" pitchFamily="34" charset="0"/>
                  <a:ea typeface="微软雅黑" panose="020B0503020204020204" charset="-122"/>
                </a:rPr>
                <a:t>敏感类目（找发票）</a:t>
              </a:r>
              <a:r>
                <a:rPr lang="zh-CN" altLang="en-US" sz="1200" b="1" spc="150" dirty="0">
                  <a:solidFill>
                    <a:schemeClr val="tx1"/>
                  </a:solidFill>
                  <a:latin typeface="Arial" panose="020B0604020202020204" pitchFamily="34" charset="0"/>
                  <a:ea typeface="微软雅黑" panose="020B0503020204020204" charset="-122"/>
                </a:rPr>
                <a:t>会议费、咨询费、人力资源</a:t>
              </a:r>
            </a:p>
            <a:p>
              <a:pPr marL="0" lvl="0" indent="0" algn="ctr">
                <a:lnSpc>
                  <a:spcPct val="120000"/>
                </a:lnSpc>
                <a:spcBef>
                  <a:spcPts val="0"/>
                </a:spcBef>
                <a:spcAft>
                  <a:spcPts val="0"/>
                </a:spcAft>
                <a:buSzPct val="100000"/>
              </a:pPr>
              <a:endParaRPr lang="zh-CN" altLang="en-US" sz="1200" b="1" spc="150" dirty="0">
                <a:solidFill>
                  <a:schemeClr val="accent1"/>
                </a:solidFill>
                <a:effectLst>
                  <a:outerShdw blurRad="38100" dist="25400" dir="5400000" algn="ctr" rotWithShape="0">
                    <a:srgbClr val="6E747A">
                      <a:alpha val="43000"/>
                    </a:srgbClr>
                  </a:outerShdw>
                </a:effectLst>
                <a:latin typeface="Arial" panose="020B0604020202020204" pitchFamily="34" charset="0"/>
                <a:ea typeface="微软雅黑" panose="020B0503020204020204" charset="-122"/>
              </a:endParaRPr>
            </a:p>
          </p:txBody>
        </p:sp>
        <p:sp>
          <p:nvSpPr>
            <p:cNvPr id="28" name="矩形: 对角圆角 27">
              <a:extLst>
                <a:ext uri="{FF2B5EF4-FFF2-40B4-BE49-F238E27FC236}">
                  <a16:creationId xmlns:a16="http://schemas.microsoft.com/office/drawing/2014/main" id="{CB1061D6-0EC8-4967-BC14-9A514A4C94B7}"/>
                </a:ext>
              </a:extLst>
            </p:cNvPr>
            <p:cNvSpPr/>
            <p:nvPr/>
          </p:nvSpPr>
          <p:spPr>
            <a:xfrm flipH="1">
              <a:off x="4063538" y="3021215"/>
              <a:ext cx="1344539" cy="998351"/>
            </a:xfrm>
            <a:prstGeom prst="round2DiagRect">
              <a:avLst>
                <a:gd name="adj1" fmla="val 40000"/>
                <a:gd name="adj2" fmla="val 0"/>
              </a:avLst>
            </a:prstGeom>
            <a:gradFill flip="none" rotWithShape="1">
              <a:gsLst>
                <a:gs pos="100000">
                  <a:schemeClr val="accent4">
                    <a:lumMod val="60000"/>
                    <a:lumOff val="40000"/>
                  </a:schemeClr>
                </a:gs>
                <a:gs pos="18000">
                  <a:schemeClr val="accent4"/>
                </a:gs>
              </a:gsLst>
              <a:lin ang="8100000" scaled="1"/>
              <a:tileRect/>
            </a:gradFill>
            <a:ln>
              <a:noFill/>
            </a:ln>
            <a:effectLst>
              <a:outerShdw blurRad="254000" dist="127000" algn="ctr" rotWithShape="0">
                <a:schemeClr val="accent4">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panose="020B0604020202020204" pitchFamily="34" charset="0"/>
                  <a:ea typeface="微软雅黑" panose="020B0503020204020204" pitchFamily="34" charset="-122"/>
                </a:rPr>
                <a:t>03</a:t>
              </a:r>
              <a:endParaRPr lang="zh-CN" altLang="en-US" sz="3200" dirty="0">
                <a:latin typeface="Arial" panose="020B0604020202020204" pitchFamily="34" charset="0"/>
                <a:ea typeface="微软雅黑" panose="020B0503020204020204" pitchFamily="34" charset="-122"/>
              </a:endParaRPr>
            </a:p>
          </p:txBody>
        </p:sp>
      </p:grpSp>
      <p:grpSp>
        <p:nvGrpSpPr>
          <p:cNvPr id="13" name="组合 12">
            <a:extLst>
              <a:ext uri="{FF2B5EF4-FFF2-40B4-BE49-F238E27FC236}">
                <a16:creationId xmlns:a16="http://schemas.microsoft.com/office/drawing/2014/main" id="{BC07E5A5-2551-407E-8828-AED06C5CD2A3}"/>
              </a:ext>
            </a:extLst>
          </p:cNvPr>
          <p:cNvGrpSpPr/>
          <p:nvPr/>
        </p:nvGrpSpPr>
        <p:grpSpPr>
          <a:xfrm>
            <a:off x="660399" y="5135749"/>
            <a:ext cx="7062303" cy="998351"/>
            <a:chOff x="4063538" y="3021215"/>
            <a:chExt cx="5931362" cy="998351"/>
          </a:xfrm>
        </p:grpSpPr>
        <p:sp>
          <p:nvSpPr>
            <p:cNvPr id="15" name="矩形: 圆角 14">
              <a:extLst>
                <a:ext uri="{FF2B5EF4-FFF2-40B4-BE49-F238E27FC236}">
                  <a16:creationId xmlns:a16="http://schemas.microsoft.com/office/drawing/2014/main" id="{487E743A-3F83-46AC-9E3F-A8A8B30766FA}"/>
                </a:ext>
              </a:extLst>
            </p:cNvPr>
            <p:cNvSpPr/>
            <p:nvPr/>
          </p:nvSpPr>
          <p:spPr>
            <a:xfrm>
              <a:off x="4635894" y="3021215"/>
              <a:ext cx="5359006" cy="984885"/>
            </a:xfrm>
            <a:prstGeom prst="roundRect">
              <a:avLst>
                <a:gd name="adj" fmla="val 40000"/>
              </a:avLst>
            </a:prstGeom>
            <a:solidFill>
              <a:schemeClr val="bg1"/>
            </a:solidFill>
            <a:ln>
              <a:noFill/>
            </a:ln>
            <a:effectLst>
              <a:outerShdw blurRad="254000" dist="127000" algn="ctr" rotWithShape="0">
                <a:schemeClr val="bg2">
                  <a:lumMod val="9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buSzPct val="100000"/>
              </a:pPr>
              <a:r>
                <a:rPr lang="zh-CN" altLang="en-US" sz="1200" b="1" spc="150" dirty="0">
                  <a:solidFill>
                    <a:schemeClr val="accent1"/>
                  </a:solidFill>
                  <a:effectLst>
                    <a:outerShdw blurRad="38100" dist="25400" dir="5400000" algn="ctr" rotWithShape="0">
                      <a:srgbClr val="6E747A">
                        <a:alpha val="43000"/>
                      </a:srgbClr>
                    </a:outerShdw>
                  </a:effectLst>
                  <a:latin typeface="Arial" panose="020B0604020202020204" pitchFamily="34" charset="0"/>
                  <a:ea typeface="微软雅黑" panose="020B0503020204020204" charset="-122"/>
                  <a:sym typeface="+mn-ea"/>
                </a:rPr>
                <a:t>其他风险   </a:t>
              </a:r>
              <a:r>
                <a:rPr lang="zh-CN" altLang="en-US" sz="1200" b="1" spc="150" dirty="0">
                  <a:solidFill>
                    <a:schemeClr val="bg2">
                      <a:lumMod val="25000"/>
                    </a:schemeClr>
                  </a:solidFill>
                  <a:latin typeface="Arial" panose="020B0604020202020204" pitchFamily="34" charset="0"/>
                  <a:ea typeface="微软雅黑" panose="020B0503020204020204" charset="-122"/>
                  <a:sym typeface="+mn-ea"/>
                </a:rPr>
                <a:t>多结转成本，后期红冲或补发票、账实不符</a:t>
              </a:r>
            </a:p>
            <a:p>
              <a:pPr algn="ctr"/>
              <a:endParaRPr lang="zh-CN" altLang="en-US" sz="1200" b="1" spc="150" dirty="0">
                <a:solidFill>
                  <a:schemeClr val="accent1"/>
                </a:solidFill>
                <a:effectLst>
                  <a:outerShdw blurRad="38100" dist="25400" dir="5400000" algn="ctr" rotWithShape="0">
                    <a:srgbClr val="6E747A">
                      <a:alpha val="43000"/>
                    </a:srgbClr>
                  </a:outerShdw>
                </a:effectLst>
                <a:latin typeface="Arial" panose="020B0604020202020204" pitchFamily="34" charset="0"/>
                <a:ea typeface="微软雅黑" panose="020B0503020204020204" charset="-122"/>
                <a:sym typeface="+mn-ea"/>
              </a:endParaRPr>
            </a:p>
          </p:txBody>
        </p:sp>
        <p:sp>
          <p:nvSpPr>
            <p:cNvPr id="16" name="矩形: 对角圆角 15">
              <a:extLst>
                <a:ext uri="{FF2B5EF4-FFF2-40B4-BE49-F238E27FC236}">
                  <a16:creationId xmlns:a16="http://schemas.microsoft.com/office/drawing/2014/main" id="{AD28FFD4-E1A0-40F4-AA2E-579E34AD818A}"/>
                </a:ext>
              </a:extLst>
            </p:cNvPr>
            <p:cNvSpPr/>
            <p:nvPr/>
          </p:nvSpPr>
          <p:spPr>
            <a:xfrm flipH="1">
              <a:off x="4063538" y="3021215"/>
              <a:ext cx="997991" cy="998351"/>
            </a:xfrm>
            <a:prstGeom prst="round2DiagRect">
              <a:avLst>
                <a:gd name="adj1" fmla="val 40000"/>
                <a:gd name="adj2" fmla="val 0"/>
              </a:avLst>
            </a:prstGeom>
            <a:gradFill flip="none" rotWithShape="1">
              <a:gsLst>
                <a:gs pos="100000">
                  <a:schemeClr val="accent4">
                    <a:lumMod val="60000"/>
                    <a:lumOff val="40000"/>
                  </a:schemeClr>
                </a:gs>
                <a:gs pos="18000">
                  <a:schemeClr val="accent4"/>
                </a:gs>
              </a:gsLst>
              <a:lin ang="5400000" scaled="1"/>
              <a:tileRect/>
            </a:gradFill>
            <a:ln>
              <a:noFill/>
            </a:ln>
            <a:effectLst>
              <a:outerShdw blurRad="254000" dist="127000" algn="ctr" rotWithShape="0">
                <a:schemeClr val="accent4">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panose="020B0604020202020204" pitchFamily="34" charset="0"/>
                  <a:ea typeface="微软雅黑" panose="020B0503020204020204" pitchFamily="34" charset="-122"/>
                </a:rPr>
                <a:t>04</a:t>
              </a:r>
              <a:endParaRPr lang="zh-CN" altLang="en-US" sz="3200" dirty="0">
                <a:latin typeface="Arial" panose="020B0604020202020204" pitchFamily="34" charset="0"/>
                <a:ea typeface="微软雅黑" panose="020B0503020204020204" pitchFamily="34" charset="-122"/>
              </a:endParaRPr>
            </a:p>
          </p:txBody>
        </p:sp>
      </p:grpSp>
      <p:sp>
        <p:nvSpPr>
          <p:cNvPr id="2" name="标题 1">
            <a:extLst>
              <a:ext uri="{FF2B5EF4-FFF2-40B4-BE49-F238E27FC236}">
                <a16:creationId xmlns:a16="http://schemas.microsoft.com/office/drawing/2014/main" id="{C376B2CC-FEE1-291E-0ADB-0237C3DBF118}"/>
              </a:ext>
            </a:extLst>
          </p:cNvPr>
          <p:cNvSpPr txBox="1">
            <a:spLocks/>
          </p:cNvSpPr>
          <p:nvPr/>
        </p:nvSpPr>
        <p:spPr>
          <a:xfrm>
            <a:off x="670718" y="402801"/>
            <a:ext cx="10850563" cy="710648"/>
          </a:xfrm>
          <a:prstGeom prst="rect">
            <a:avLst/>
          </a:prstGeom>
        </p:spPr>
        <p:txBody>
          <a:bodyPr/>
          <a:lst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a:solidFill>
                  <a:srgbClr val="FF0000"/>
                </a:solidFill>
                <a:sym typeface="+mn-ea"/>
              </a:rPr>
              <a:t>2.企业成本费用</a:t>
            </a:r>
            <a:endParaRPr lang="zh-CN" altLang="en-US" dirty="0"/>
          </a:p>
        </p:txBody>
      </p:sp>
    </p:spTree>
    <p:extLst>
      <p:ext uri="{BB962C8B-B14F-4D97-AF65-F5344CB8AC3E}">
        <p14:creationId xmlns:p14="http://schemas.microsoft.com/office/powerpoint/2010/main" val="23647928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B9DA014-0338-68A7-48CA-A09630483971}"/>
              </a:ext>
            </a:extLst>
          </p:cNvPr>
          <p:cNvSpPr>
            <a:spLocks noGrp="1"/>
          </p:cNvSpPr>
          <p:nvPr>
            <p:ph type="title"/>
          </p:nvPr>
        </p:nvSpPr>
        <p:spPr>
          <a:xfrm>
            <a:off x="669924" y="308113"/>
            <a:ext cx="10850563" cy="720587"/>
          </a:xfrm>
        </p:spPr>
        <p:txBody>
          <a:bodyPr/>
          <a:lstStyle/>
          <a:p>
            <a:r>
              <a:rPr lang="zh-CN" altLang="en-US" sz="2800" b="1" dirty="0">
                <a:solidFill>
                  <a:srgbClr val="FF0000"/>
                </a:solidFill>
                <a:sym typeface="+mn-ea"/>
              </a:rPr>
              <a:t>3. 往来异常</a:t>
            </a:r>
            <a:endParaRPr lang="zh-CN" altLang="en-US" dirty="0"/>
          </a:p>
        </p:txBody>
      </p:sp>
      <p:sp>
        <p:nvSpPr>
          <p:cNvPr id="3" name="页脚占位符 2">
            <a:extLst>
              <a:ext uri="{FF2B5EF4-FFF2-40B4-BE49-F238E27FC236}">
                <a16:creationId xmlns:a16="http://schemas.microsoft.com/office/drawing/2014/main" id="{3E19D9D9-2B7D-4881-FCA3-37F3750116A2}"/>
              </a:ext>
            </a:extLst>
          </p:cNvPr>
          <p:cNvSpPr>
            <a:spLocks noGrp="1"/>
          </p:cNvSpPr>
          <p:nvPr>
            <p:ph type="ftr" sz="quarter" idx="11"/>
          </p:nvPr>
        </p:nvSpPr>
        <p:spPr/>
        <p:txBody>
          <a:bodyPr/>
          <a:lstStyle/>
          <a:p>
            <a:r>
              <a:rPr lang="en-US" altLang="zh-CN" dirty="0" err="1"/>
              <a:t>OfficePLUS</a:t>
            </a:r>
            <a:endParaRPr lang="zh-CN" altLang="en-US" dirty="0"/>
          </a:p>
        </p:txBody>
      </p:sp>
      <p:sp>
        <p:nvSpPr>
          <p:cNvPr id="4" name="灯片编号占位符 3">
            <a:extLst>
              <a:ext uri="{FF2B5EF4-FFF2-40B4-BE49-F238E27FC236}">
                <a16:creationId xmlns:a16="http://schemas.microsoft.com/office/drawing/2014/main" id="{5301E1CE-82A1-7102-0D15-4014641E2382}"/>
              </a:ext>
            </a:extLst>
          </p:cNvPr>
          <p:cNvSpPr>
            <a:spLocks noGrp="1"/>
          </p:cNvSpPr>
          <p:nvPr>
            <p:ph type="sldNum" sz="quarter" idx="12"/>
          </p:nvPr>
        </p:nvSpPr>
        <p:spPr/>
        <p:txBody>
          <a:bodyPr/>
          <a:lstStyle/>
          <a:p>
            <a:fld id="{5DD3DB80-B894-403A-B48E-6FDC1A72010E}" type="slidenum">
              <a:rPr lang="zh-CN" altLang="en-US" smtClean="0"/>
              <a:t>43</a:t>
            </a:fld>
            <a:endParaRPr lang="zh-CN" altLang="en-US"/>
          </a:p>
        </p:txBody>
      </p:sp>
      <p:sp>
        <p:nvSpPr>
          <p:cNvPr id="5" name="文本框 4">
            <a:extLst>
              <a:ext uri="{FF2B5EF4-FFF2-40B4-BE49-F238E27FC236}">
                <a16:creationId xmlns:a16="http://schemas.microsoft.com/office/drawing/2014/main" id="{61637BE2-98AB-34FF-BF61-BE7A4A41141F}"/>
              </a:ext>
            </a:extLst>
          </p:cNvPr>
          <p:cNvSpPr txBox="1"/>
          <p:nvPr/>
        </p:nvSpPr>
        <p:spPr>
          <a:xfrm>
            <a:off x="1515110" y="5532755"/>
            <a:ext cx="9251950" cy="368300"/>
          </a:xfrm>
          <a:prstGeom prst="rect">
            <a:avLst/>
          </a:prstGeom>
          <a:noFill/>
        </p:spPr>
        <p:txBody>
          <a:bodyPr wrap="square" rtlCol="0">
            <a:spAutoFit/>
          </a:bodyPr>
          <a:lstStyle/>
          <a:p>
            <a:r>
              <a:rPr lang="zh-CN" altLang="en-US">
                <a:latin typeface="宋体" panose="02010600030101010101" pitchFamily="2" charset="-122"/>
                <a:ea typeface="宋体" panose="02010600030101010101" pitchFamily="2" charset="-122"/>
              </a:rPr>
              <a:t>※</a:t>
            </a:r>
            <a:r>
              <a:rPr lang="zh-CN" altLang="en-US"/>
              <a:t>老板可以从专业看不懂，要从业务背后的逻辑分析</a:t>
            </a:r>
          </a:p>
        </p:txBody>
      </p:sp>
      <p:sp>
        <p:nvSpPr>
          <p:cNvPr id="6" name="圆角矩形 8">
            <a:extLst>
              <a:ext uri="{FF2B5EF4-FFF2-40B4-BE49-F238E27FC236}">
                <a16:creationId xmlns:a16="http://schemas.microsoft.com/office/drawing/2014/main" id="{734909D9-818D-93E0-9963-E59EC354F4BC}"/>
              </a:ext>
            </a:extLst>
          </p:cNvPr>
          <p:cNvSpPr/>
          <p:nvPr/>
        </p:nvSpPr>
        <p:spPr>
          <a:xfrm>
            <a:off x="1733550" y="2451735"/>
            <a:ext cx="1440815" cy="103441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a:t>个人向公司借款</a:t>
            </a:r>
            <a:r>
              <a:rPr lang="en-US" altLang="zh-CN"/>
              <a:t>    </a:t>
            </a:r>
            <a:r>
              <a:rPr lang="zh-CN" altLang="en-US"/>
              <a:t>（挪用公款）</a:t>
            </a:r>
          </a:p>
        </p:txBody>
      </p:sp>
      <p:sp>
        <p:nvSpPr>
          <p:cNvPr id="7" name="圆角矩形 9">
            <a:extLst>
              <a:ext uri="{FF2B5EF4-FFF2-40B4-BE49-F238E27FC236}">
                <a16:creationId xmlns:a16="http://schemas.microsoft.com/office/drawing/2014/main" id="{67C3405C-0013-F7DF-5C05-334D819DD768}"/>
              </a:ext>
            </a:extLst>
          </p:cNvPr>
          <p:cNvSpPr/>
          <p:nvPr/>
        </p:nvSpPr>
        <p:spPr>
          <a:xfrm>
            <a:off x="3261995" y="4129405"/>
            <a:ext cx="1440815" cy="103441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a:t>员工不还-工资薪金所得补个税</a:t>
            </a:r>
          </a:p>
        </p:txBody>
      </p:sp>
      <p:sp>
        <p:nvSpPr>
          <p:cNvPr id="8" name="圆角矩形 10">
            <a:extLst>
              <a:ext uri="{FF2B5EF4-FFF2-40B4-BE49-F238E27FC236}">
                <a16:creationId xmlns:a16="http://schemas.microsoft.com/office/drawing/2014/main" id="{76E3B9A0-CF30-1CDD-F589-9C01B9872975}"/>
              </a:ext>
            </a:extLst>
          </p:cNvPr>
          <p:cNvSpPr/>
          <p:nvPr/>
        </p:nvSpPr>
        <p:spPr>
          <a:xfrm>
            <a:off x="292735" y="4129405"/>
            <a:ext cx="1440815" cy="103441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a:sym typeface="+mn-ea"/>
              </a:rPr>
              <a:t>老板</a:t>
            </a:r>
            <a:r>
              <a:rPr lang="en-US" altLang="zh-CN">
                <a:sym typeface="+mn-ea"/>
              </a:rPr>
              <a:t>12</a:t>
            </a:r>
            <a:r>
              <a:rPr lang="zh-CN" altLang="en-US">
                <a:sym typeface="+mn-ea"/>
              </a:rPr>
              <a:t>月</a:t>
            </a:r>
            <a:r>
              <a:rPr lang="en-US" altLang="zh-CN">
                <a:sym typeface="+mn-ea"/>
              </a:rPr>
              <a:t>31</a:t>
            </a:r>
            <a:r>
              <a:rPr lang="zh-CN" altLang="en-US">
                <a:sym typeface="+mn-ea"/>
              </a:rPr>
              <a:t>日不还股东分红</a:t>
            </a:r>
            <a:endParaRPr lang="zh-CN" altLang="en-US"/>
          </a:p>
        </p:txBody>
      </p:sp>
      <p:sp>
        <p:nvSpPr>
          <p:cNvPr id="9" name="下箭头 11">
            <a:extLst>
              <a:ext uri="{FF2B5EF4-FFF2-40B4-BE49-F238E27FC236}">
                <a16:creationId xmlns:a16="http://schemas.microsoft.com/office/drawing/2014/main" id="{06CBA59B-A4F7-8228-E268-D0F75F0E97BC}"/>
              </a:ext>
            </a:extLst>
          </p:cNvPr>
          <p:cNvSpPr/>
          <p:nvPr/>
        </p:nvSpPr>
        <p:spPr>
          <a:xfrm>
            <a:off x="2362835" y="2013585"/>
            <a:ext cx="222885" cy="233045"/>
          </a:xfrm>
          <a:prstGeom prst="downArrow">
            <a:avLst/>
          </a:prstGeom>
          <a:solidFill>
            <a:srgbClr val="20488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10" name="下箭头 12">
            <a:extLst>
              <a:ext uri="{FF2B5EF4-FFF2-40B4-BE49-F238E27FC236}">
                <a16:creationId xmlns:a16="http://schemas.microsoft.com/office/drawing/2014/main" id="{15DA7DB4-F38C-86A6-FA7D-6AD68467AE4F}"/>
              </a:ext>
            </a:extLst>
          </p:cNvPr>
          <p:cNvSpPr/>
          <p:nvPr/>
        </p:nvSpPr>
        <p:spPr>
          <a:xfrm rot="2220000">
            <a:off x="1781175" y="3716655"/>
            <a:ext cx="222885" cy="233045"/>
          </a:xfrm>
          <a:prstGeom prst="downArrow">
            <a:avLst/>
          </a:prstGeom>
          <a:solidFill>
            <a:srgbClr val="20488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11" name="下箭头 13">
            <a:extLst>
              <a:ext uri="{FF2B5EF4-FFF2-40B4-BE49-F238E27FC236}">
                <a16:creationId xmlns:a16="http://schemas.microsoft.com/office/drawing/2014/main" id="{117397A7-B143-2B2C-2E4F-E87B0305E15D}"/>
              </a:ext>
            </a:extLst>
          </p:cNvPr>
          <p:cNvSpPr/>
          <p:nvPr/>
        </p:nvSpPr>
        <p:spPr>
          <a:xfrm rot="19080000">
            <a:off x="2990215" y="3709035"/>
            <a:ext cx="222885" cy="233045"/>
          </a:xfrm>
          <a:prstGeom prst="downArrow">
            <a:avLst/>
          </a:prstGeom>
          <a:solidFill>
            <a:srgbClr val="20488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73A10262-FB8E-B006-1E3A-B1DC7CD5A7A4}"/>
              </a:ext>
            </a:extLst>
          </p:cNvPr>
          <p:cNvSpPr/>
          <p:nvPr/>
        </p:nvSpPr>
        <p:spPr>
          <a:xfrm>
            <a:off x="1549400" y="1402715"/>
            <a:ext cx="1897380" cy="40576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a:sym typeface="+mn-ea"/>
              </a:rPr>
              <a:t>其他应收款</a:t>
            </a:r>
            <a:endParaRPr lang="zh-CN" altLang="en-US"/>
          </a:p>
        </p:txBody>
      </p:sp>
      <p:sp>
        <p:nvSpPr>
          <p:cNvPr id="13" name="矩形 12">
            <a:extLst>
              <a:ext uri="{FF2B5EF4-FFF2-40B4-BE49-F238E27FC236}">
                <a16:creationId xmlns:a16="http://schemas.microsoft.com/office/drawing/2014/main" id="{13BA5C45-71F4-8012-3EDC-4CACEDD25679}"/>
              </a:ext>
            </a:extLst>
          </p:cNvPr>
          <p:cNvSpPr/>
          <p:nvPr/>
        </p:nvSpPr>
        <p:spPr>
          <a:xfrm>
            <a:off x="8014970" y="1402715"/>
            <a:ext cx="1897380" cy="405765"/>
          </a:xfrm>
          <a:prstGeom prst="rect">
            <a:avLst/>
          </a:prstGeom>
          <a:solidFill>
            <a:srgbClr val="20488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ym typeface="+mn-ea"/>
              </a:rPr>
              <a:t>其他应付款</a:t>
            </a:r>
            <a:endParaRPr lang="zh-CN" altLang="en-US"/>
          </a:p>
        </p:txBody>
      </p:sp>
      <p:sp>
        <p:nvSpPr>
          <p:cNvPr id="14" name="圆角矩形 18">
            <a:extLst>
              <a:ext uri="{FF2B5EF4-FFF2-40B4-BE49-F238E27FC236}">
                <a16:creationId xmlns:a16="http://schemas.microsoft.com/office/drawing/2014/main" id="{D512A518-185D-270E-76DF-C7F653EC7412}"/>
              </a:ext>
            </a:extLst>
          </p:cNvPr>
          <p:cNvSpPr/>
          <p:nvPr/>
        </p:nvSpPr>
        <p:spPr>
          <a:xfrm>
            <a:off x="8242935" y="4140835"/>
            <a:ext cx="1440815" cy="1034415"/>
          </a:xfrm>
          <a:prstGeom prst="roundRect">
            <a:avLst/>
          </a:prstGeom>
          <a:solidFill>
            <a:srgbClr val="20488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1600"/>
              <a:t>私卡收款，银行预警风险、税务风险</a:t>
            </a:r>
            <a:endParaRPr lang="en-US" altLang="zh-CN" sz="1600"/>
          </a:p>
        </p:txBody>
      </p:sp>
      <p:sp>
        <p:nvSpPr>
          <p:cNvPr id="15" name="圆角矩形 19">
            <a:extLst>
              <a:ext uri="{FF2B5EF4-FFF2-40B4-BE49-F238E27FC236}">
                <a16:creationId xmlns:a16="http://schemas.microsoft.com/office/drawing/2014/main" id="{71E60606-4621-C97C-80A3-4E204A6BD469}"/>
              </a:ext>
            </a:extLst>
          </p:cNvPr>
          <p:cNvSpPr/>
          <p:nvPr/>
        </p:nvSpPr>
        <p:spPr>
          <a:xfrm>
            <a:off x="8242935" y="2484120"/>
            <a:ext cx="1440815" cy="1034415"/>
          </a:xfrm>
          <a:prstGeom prst="roundRect">
            <a:avLst/>
          </a:prstGeom>
          <a:solidFill>
            <a:srgbClr val="20488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a:t>个人借款给</a:t>
            </a:r>
          </a:p>
          <a:p>
            <a:pPr algn="ctr"/>
            <a:r>
              <a:rPr lang="zh-CN" altLang="en-US"/>
              <a:t>公司</a:t>
            </a:r>
          </a:p>
          <a:p>
            <a:pPr algn="ctr"/>
            <a:r>
              <a:rPr lang="zh-CN" altLang="en-US"/>
              <a:t>（钱哪来的）</a:t>
            </a:r>
          </a:p>
        </p:txBody>
      </p:sp>
      <p:sp>
        <p:nvSpPr>
          <p:cNvPr id="16" name="圆角矩形 20">
            <a:extLst>
              <a:ext uri="{FF2B5EF4-FFF2-40B4-BE49-F238E27FC236}">
                <a16:creationId xmlns:a16="http://schemas.microsoft.com/office/drawing/2014/main" id="{3204A410-64F4-5BE6-8174-821DC81052C5}"/>
              </a:ext>
            </a:extLst>
          </p:cNvPr>
          <p:cNvSpPr/>
          <p:nvPr/>
        </p:nvSpPr>
        <p:spPr>
          <a:xfrm>
            <a:off x="6470650" y="4129405"/>
            <a:ext cx="1440815" cy="1034415"/>
          </a:xfrm>
          <a:prstGeom prst="roundRect">
            <a:avLst/>
          </a:prstGeom>
          <a:solidFill>
            <a:srgbClr val="20488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1600"/>
              <a:t>虚开发票，账外资金回流</a:t>
            </a:r>
          </a:p>
        </p:txBody>
      </p:sp>
      <p:sp>
        <p:nvSpPr>
          <p:cNvPr id="17" name="圆角矩形 21">
            <a:extLst>
              <a:ext uri="{FF2B5EF4-FFF2-40B4-BE49-F238E27FC236}">
                <a16:creationId xmlns:a16="http://schemas.microsoft.com/office/drawing/2014/main" id="{0D49D9B5-37CC-D368-38C8-2D32228FB14F}"/>
              </a:ext>
            </a:extLst>
          </p:cNvPr>
          <p:cNvSpPr/>
          <p:nvPr/>
        </p:nvSpPr>
        <p:spPr>
          <a:xfrm>
            <a:off x="10015220" y="4140835"/>
            <a:ext cx="1440815" cy="1034415"/>
          </a:xfrm>
          <a:prstGeom prst="roundRect">
            <a:avLst/>
          </a:prstGeom>
          <a:solidFill>
            <a:srgbClr val="20488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zh-CN" altLang="en-US" sz="1600"/>
              <a:t>隐匿收入，13增，25企，20股，罚+滞</a:t>
            </a:r>
          </a:p>
        </p:txBody>
      </p:sp>
      <p:sp>
        <p:nvSpPr>
          <p:cNvPr id="18" name="下箭头 24">
            <a:extLst>
              <a:ext uri="{FF2B5EF4-FFF2-40B4-BE49-F238E27FC236}">
                <a16:creationId xmlns:a16="http://schemas.microsoft.com/office/drawing/2014/main" id="{A4E5EA99-F427-23E6-ADEB-233E462D7A2C}"/>
              </a:ext>
            </a:extLst>
          </p:cNvPr>
          <p:cNvSpPr/>
          <p:nvPr/>
        </p:nvSpPr>
        <p:spPr>
          <a:xfrm>
            <a:off x="8851900" y="2014855"/>
            <a:ext cx="222885" cy="233045"/>
          </a:xfrm>
          <a:prstGeom prst="downArrow">
            <a:avLst/>
          </a:prstGeom>
          <a:solidFill>
            <a:srgbClr val="A73D65"/>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sp>
        <p:nvSpPr>
          <p:cNvPr id="19" name="下箭头 25">
            <a:extLst>
              <a:ext uri="{FF2B5EF4-FFF2-40B4-BE49-F238E27FC236}">
                <a16:creationId xmlns:a16="http://schemas.microsoft.com/office/drawing/2014/main" id="{48BC6E69-657F-5483-668F-DB0AD8A2F728}"/>
              </a:ext>
            </a:extLst>
          </p:cNvPr>
          <p:cNvSpPr/>
          <p:nvPr/>
        </p:nvSpPr>
        <p:spPr>
          <a:xfrm>
            <a:off x="8852535" y="3712845"/>
            <a:ext cx="222885" cy="233045"/>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20" name="下箭头 26">
            <a:extLst>
              <a:ext uri="{FF2B5EF4-FFF2-40B4-BE49-F238E27FC236}">
                <a16:creationId xmlns:a16="http://schemas.microsoft.com/office/drawing/2014/main" id="{6E30B8D8-F59F-950B-2D11-D39BD727E1DD}"/>
              </a:ext>
            </a:extLst>
          </p:cNvPr>
          <p:cNvSpPr/>
          <p:nvPr/>
        </p:nvSpPr>
        <p:spPr>
          <a:xfrm rot="2280000">
            <a:off x="8020685" y="3712845"/>
            <a:ext cx="222885" cy="233045"/>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
        <p:nvSpPr>
          <p:cNvPr id="21" name="下箭头 27">
            <a:extLst>
              <a:ext uri="{FF2B5EF4-FFF2-40B4-BE49-F238E27FC236}">
                <a16:creationId xmlns:a16="http://schemas.microsoft.com/office/drawing/2014/main" id="{FFBE7A04-2B65-1C07-2F43-A552D264C4BE}"/>
              </a:ext>
            </a:extLst>
          </p:cNvPr>
          <p:cNvSpPr/>
          <p:nvPr/>
        </p:nvSpPr>
        <p:spPr>
          <a:xfrm rot="19200000">
            <a:off x="9684385" y="3735070"/>
            <a:ext cx="222885" cy="233045"/>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grpSp>
        <p:nvGrpSpPr>
          <p:cNvPr id="22" name="组合 21">
            <a:extLst>
              <a:ext uri="{FF2B5EF4-FFF2-40B4-BE49-F238E27FC236}">
                <a16:creationId xmlns:a16="http://schemas.microsoft.com/office/drawing/2014/main" id="{CEE80944-CB89-C28E-E378-92F18713FE69}"/>
              </a:ext>
            </a:extLst>
          </p:cNvPr>
          <p:cNvGrpSpPr/>
          <p:nvPr/>
        </p:nvGrpSpPr>
        <p:grpSpPr>
          <a:xfrm>
            <a:off x="1777365" y="3735070"/>
            <a:ext cx="1440815" cy="1443990"/>
            <a:chOff x="2799" y="5882"/>
            <a:chExt cx="2269" cy="2274"/>
          </a:xfrm>
        </p:grpSpPr>
        <p:sp>
          <p:nvSpPr>
            <p:cNvPr id="23" name="圆角矩形 3">
              <a:extLst>
                <a:ext uri="{FF2B5EF4-FFF2-40B4-BE49-F238E27FC236}">
                  <a16:creationId xmlns:a16="http://schemas.microsoft.com/office/drawing/2014/main" id="{778F1661-7B4E-58E1-95DE-8864DA54834A}"/>
                </a:ext>
              </a:extLst>
            </p:cNvPr>
            <p:cNvSpPr/>
            <p:nvPr/>
          </p:nvSpPr>
          <p:spPr>
            <a:xfrm>
              <a:off x="2799" y="6527"/>
              <a:ext cx="2269" cy="1629"/>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zh-CN" altLang="en-US"/>
                <a:t>抽逃资金（税、法）</a:t>
              </a:r>
            </a:p>
          </p:txBody>
        </p:sp>
        <p:sp>
          <p:nvSpPr>
            <p:cNvPr id="24" name="下箭头 4">
              <a:extLst>
                <a:ext uri="{FF2B5EF4-FFF2-40B4-BE49-F238E27FC236}">
                  <a16:creationId xmlns:a16="http://schemas.microsoft.com/office/drawing/2014/main" id="{B20F347A-9A1A-6568-B6CF-302767AE73E9}"/>
                </a:ext>
              </a:extLst>
            </p:cNvPr>
            <p:cNvSpPr/>
            <p:nvPr/>
          </p:nvSpPr>
          <p:spPr>
            <a:xfrm>
              <a:off x="3758" y="5882"/>
              <a:ext cx="351" cy="367"/>
            </a:xfrm>
            <a:prstGeom prst="downArrow">
              <a:avLst/>
            </a:prstGeom>
            <a:solidFill>
              <a:srgbClr val="204880"/>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86842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linds(horizontal)">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linds(horizontal)">
                                      <p:cBhvr>
                                        <p:cTn id="20" dur="500"/>
                                        <p:tgtEl>
                                          <p:spTgt spid="8"/>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linds(horizont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blinds(horizontal)">
                                      <p:cBhvr>
                                        <p:cTn id="28" dur="500"/>
                                        <p:tgtEl>
                                          <p:spTgt spid="22"/>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blinds(horizontal)">
                                      <p:cBhvr>
                                        <p:cTn id="33" dur="500"/>
                                        <p:tgtEl>
                                          <p:spTgt spid="7"/>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linds(horizontal)">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linds(horizontal)">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blinds(horizontal)">
                                      <p:cBhvr>
                                        <p:cTn id="46" dur="500"/>
                                        <p:tgtEl>
                                          <p:spTgt spid="15"/>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blinds(horizontal)">
                                      <p:cBhvr>
                                        <p:cTn id="49" dur="500"/>
                                        <p:tgtEl>
                                          <p:spTgt spid="18"/>
                                        </p:tgtEl>
                                      </p:cBhvr>
                                    </p:animEffect>
                                  </p:childTnLst>
                                </p:cTn>
                              </p:par>
                            </p:childTnLst>
                          </p:cTn>
                        </p:par>
                      </p:childTnLst>
                    </p:cTn>
                  </p:par>
                  <p:par>
                    <p:cTn id="50" fill="hold">
                      <p:stCondLst>
                        <p:cond delay="indefinite"/>
                      </p:stCondLst>
                      <p:childTnLst>
                        <p:par>
                          <p:cTn id="51" fill="hold">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blinds(horizontal)">
                                      <p:cBhvr>
                                        <p:cTn id="54" dur="500"/>
                                        <p:tgtEl>
                                          <p:spTgt spid="20"/>
                                        </p:tgtEl>
                                      </p:cBhvr>
                                    </p:animEffect>
                                  </p:childTnLst>
                                </p:cTn>
                              </p:par>
                              <p:par>
                                <p:cTn id="55" presetID="3" presetClass="entr" presetSubtype="10"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blinds(horizontal)">
                                      <p:cBhvr>
                                        <p:cTn id="57" dur="500"/>
                                        <p:tgtEl>
                                          <p:spTgt spid="16"/>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blinds(horizontal)">
                                      <p:cBhvr>
                                        <p:cTn id="62" dur="500"/>
                                        <p:tgtEl>
                                          <p:spTgt spid="19"/>
                                        </p:tgtEl>
                                      </p:cBhvr>
                                    </p:animEffect>
                                  </p:childTnLst>
                                </p:cTn>
                              </p:par>
                              <p:par>
                                <p:cTn id="63" presetID="3" presetClass="entr" presetSubtype="10"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blinds(horizontal)">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blinds(horizontal)">
                                      <p:cBhvr>
                                        <p:cTn id="70" dur="500"/>
                                        <p:tgtEl>
                                          <p:spTgt spid="17"/>
                                        </p:tgtEl>
                                      </p:cBhvr>
                                    </p:animEffect>
                                  </p:childTnLst>
                                </p:cTn>
                              </p:par>
                              <p:par>
                                <p:cTn id="71" presetID="3" presetClass="entr" presetSubtype="10"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blinds(horizontal)">
                                      <p:cBhvr>
                                        <p:cTn id="7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6" grpId="1" animBg="1"/>
      <p:bldP spid="7" grpId="0" bldLvl="0" animBg="1"/>
      <p:bldP spid="7" grpId="1" animBg="1"/>
      <p:bldP spid="8" grpId="0" bldLvl="0" animBg="1"/>
      <p:bldP spid="8" grpId="1" animBg="1"/>
      <p:bldP spid="9" grpId="0" bldLvl="0" animBg="1"/>
      <p:bldP spid="9" grpId="1" animBg="1"/>
      <p:bldP spid="10" grpId="0" bldLvl="0" animBg="1"/>
      <p:bldP spid="10" grpId="1" animBg="1"/>
      <p:bldP spid="11" grpId="0" bldLvl="0" animBg="1"/>
      <p:bldP spid="11" grpId="1" animBg="1"/>
      <p:bldP spid="12" grpId="0" bldLvl="0" animBg="1"/>
      <p:bldP spid="12" grpId="1" animBg="1"/>
      <p:bldP spid="13" grpId="0" bldLvl="0" animBg="1"/>
      <p:bldP spid="13" grpId="1" animBg="1"/>
      <p:bldP spid="14" grpId="0" bldLvl="0" animBg="1"/>
      <p:bldP spid="14" grpId="1" animBg="1"/>
      <p:bldP spid="15" grpId="0" bldLvl="0" animBg="1"/>
      <p:bldP spid="15" grpId="1" animBg="1"/>
      <p:bldP spid="16" grpId="0" bldLvl="0" animBg="1"/>
      <p:bldP spid="16" grpId="1" animBg="1"/>
      <p:bldP spid="17" grpId="0" bldLvl="0" animBg="1"/>
      <p:bldP spid="17" grpId="1" animBg="1"/>
      <p:bldP spid="18" grpId="0" bldLvl="0" animBg="1"/>
      <p:bldP spid="18" grpId="1" animBg="1"/>
      <p:bldP spid="19" grpId="0" bldLvl="0" animBg="1"/>
      <p:bldP spid="19" grpId="1" animBg="1"/>
      <p:bldP spid="20" grpId="0" bldLvl="0" animBg="1"/>
      <p:bldP spid="20" grpId="1" animBg="1"/>
      <p:bldP spid="21" grpId="0" bldLvl="0" animBg="1"/>
      <p:bldP spid="21"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2800" b="1" dirty="0">
                <a:solidFill>
                  <a:srgbClr val="FF0000"/>
                </a:solidFill>
                <a:sym typeface="+mn-ea"/>
              </a:rPr>
              <a:t>4.企业的社保</a:t>
            </a:r>
            <a:endParaRPr lang="zh-CN" altLang="en-US" dirty="0">
              <a:latin typeface="+mn-lt"/>
              <a:ea typeface="+mn-ea"/>
              <a:cs typeface="+mn-ea"/>
              <a:sym typeface="+mn-lt"/>
            </a:endParaRPr>
          </a:p>
        </p:txBody>
      </p:sp>
      <p:sp>
        <p:nvSpPr>
          <p:cNvPr id="3" name="页脚占位符 2"/>
          <p:cNvSpPr>
            <a:spLocks noGrp="1"/>
          </p:cNvSpPr>
          <p:nvPr>
            <p:ph type="ftr" sz="quarter" idx="11"/>
          </p:nvPr>
        </p:nvSpPr>
        <p:spPr/>
        <p:txBody>
          <a:bodyPr/>
          <a:lstStyle/>
          <a:p>
            <a:r>
              <a:rPr lang="en-US" altLang="zh-CN">
                <a:cs typeface="+mn-ea"/>
                <a:sym typeface="+mn-lt"/>
              </a:rPr>
              <a:t>OfficePLUS</a:t>
            </a:r>
            <a:endParaRPr lang="zh-CN" altLang="en-US" dirty="0">
              <a:cs typeface="+mn-ea"/>
              <a:sym typeface="+mn-lt"/>
            </a:endParaRPr>
          </a:p>
        </p:txBody>
      </p:sp>
      <p:sp>
        <p:nvSpPr>
          <p:cNvPr id="4" name="灯片编号占位符 3"/>
          <p:cNvSpPr>
            <a:spLocks noGrp="1"/>
          </p:cNvSpPr>
          <p:nvPr>
            <p:ph type="sldNum" sz="quarter" idx="12"/>
          </p:nvPr>
        </p:nvSpPr>
        <p:spPr/>
        <p:txBody>
          <a:bodyPr/>
          <a:lstStyle/>
          <a:p>
            <a:fld id="{5DD3DB80-B894-403A-B48E-6FDC1A72010E}" type="slidenum">
              <a:rPr lang="zh-CN" altLang="en-US" smtClean="0">
                <a:cs typeface="+mn-ea"/>
                <a:sym typeface="+mn-lt"/>
              </a:rPr>
              <a:t>44</a:t>
            </a:fld>
            <a:endParaRPr lang="zh-CN" altLang="en-US" dirty="0">
              <a:cs typeface="+mn-ea"/>
              <a:sym typeface="+mn-lt"/>
            </a:endParaRPr>
          </a:p>
        </p:txBody>
      </p:sp>
      <p:grpSp>
        <p:nvGrpSpPr>
          <p:cNvPr id="5" name="组合 4"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nvGrpSpPr>
        <p:grpSpPr>
          <a:xfrm>
            <a:off x="0" y="1318525"/>
            <a:ext cx="12192000" cy="4640050"/>
            <a:chOff x="0" y="1318525"/>
            <a:chExt cx="12192000" cy="4640050"/>
          </a:xfrm>
        </p:grpSpPr>
        <p:cxnSp>
          <p:nvCxnSpPr>
            <p:cNvPr id="6" name="直接连接符 5"/>
            <p:cNvCxnSpPr/>
            <p:nvPr/>
          </p:nvCxnSpPr>
          <p:spPr>
            <a:xfrm>
              <a:off x="0" y="3638550"/>
              <a:ext cx="12192000" cy="0"/>
            </a:xfrm>
            <a:prstGeom prst="line">
              <a:avLst/>
            </a:prstGeom>
            <a:ln w="57150" cap="flat">
              <a:solidFill>
                <a:schemeClr val="bg1">
                  <a:lumMod val="95000"/>
                </a:schemeClr>
              </a:solidFill>
              <a:beve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3508326" y="3423058"/>
              <a:ext cx="2340124" cy="2535517"/>
              <a:chOff x="2492202" y="3423058"/>
              <a:chExt cx="1750291" cy="2535517"/>
            </a:xfrm>
          </p:grpSpPr>
          <p:sp>
            <p:nvSpPr>
              <p:cNvPr id="41" name="矩形 40"/>
              <p:cNvSpPr/>
              <p:nvPr/>
            </p:nvSpPr>
            <p:spPr bwMode="auto">
              <a:xfrm>
                <a:off x="2492202" y="5343045"/>
                <a:ext cx="1750291" cy="615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lvl="0" indent="0" algn="l" fontAlgn="auto">
                  <a:lnSpc>
                    <a:spcPct val="130000"/>
                  </a:lnSpc>
                  <a:spcBef>
                    <a:spcPts val="0"/>
                  </a:spcBef>
                  <a:spcAft>
                    <a:spcPts val="0"/>
                  </a:spcAft>
                  <a:buSzPct val="100000"/>
                </a:pPr>
                <a:r>
                  <a:rPr lang="zh-CN" altLang="en-US" sz="1400" b="1" spc="150" dirty="0">
                    <a:solidFill>
                      <a:schemeClr val="tx1">
                        <a:lumMod val="75000"/>
                        <a:lumOff val="25000"/>
                      </a:schemeClr>
                    </a:solidFill>
                    <a:latin typeface="Arial" panose="020B0604020202020204" pitchFamily="34" charset="0"/>
                    <a:ea typeface="微软雅黑" panose="020B0503020204020204" charset="-122"/>
                    <a:sym typeface="+mn-ea"/>
                  </a:rPr>
                  <a:t>代别人挂靠社保</a:t>
                </a:r>
              </a:p>
            </p:txBody>
          </p:sp>
          <p:sp>
            <p:nvSpPr>
              <p:cNvPr id="42" name="文本框 41"/>
              <p:cNvSpPr txBox="1"/>
              <p:nvPr/>
            </p:nvSpPr>
            <p:spPr bwMode="auto">
              <a:xfrm>
                <a:off x="2492202" y="3423058"/>
                <a:ext cx="1750291" cy="430984"/>
              </a:xfrm>
              <a:prstGeom prst="roundRect">
                <a:avLst>
                  <a:gd name="adj" fmla="val 50000"/>
                </a:avLst>
              </a:prstGeom>
              <a:solidFill>
                <a:schemeClr val="accent2"/>
              </a:solidFill>
              <a:ln>
                <a:noFill/>
              </a:ln>
            </p:spPr>
            <p:txBody>
              <a:bodyPr wrap="square" lIns="91440" tIns="45720" rIns="91440" bIns="45720" anchor="ctr" anchorCtr="0">
                <a:normAutofit fontScale="92500" lnSpcReduction="20000"/>
              </a:bodyPr>
              <a:lstStyle>
                <a:defPPr>
                  <a:defRPr lang="zh-CN"/>
                </a:defPPr>
                <a:lvl1pPr algn="ctr">
                  <a:spcBef>
                    <a:spcPct val="0"/>
                  </a:spcBef>
                  <a:defRPr sz="1400" b="1">
                    <a:solidFill>
                      <a:schemeClr val="bg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lvl="0" indent="0" algn="l" fontAlgn="auto">
                  <a:lnSpc>
                    <a:spcPct val="130000"/>
                  </a:lnSpc>
                  <a:spcBef>
                    <a:spcPts val="0"/>
                  </a:spcBef>
                  <a:spcAft>
                    <a:spcPts val="0"/>
                  </a:spcAft>
                  <a:buSzPct val="100000"/>
                </a:pPr>
                <a:r>
                  <a:rPr lang="en-US" altLang="zh-CN" sz="1400" b="1" spc="150" dirty="0">
                    <a:solidFill>
                      <a:srgbClr val="FF0000"/>
                    </a:solidFill>
                    <a:latin typeface="Arial" panose="020B0604020202020204" pitchFamily="34" charset="0"/>
                    <a:ea typeface="微软雅黑" panose="020B0503020204020204" charset="-122"/>
                    <a:sym typeface="+mn-ea"/>
                  </a:rPr>
                  <a:t>              02</a:t>
                </a:r>
                <a:endParaRPr lang="zh-CN" altLang="en-US" sz="1400" b="1" spc="150" dirty="0">
                  <a:solidFill>
                    <a:schemeClr val="tx1">
                      <a:lumMod val="75000"/>
                      <a:lumOff val="25000"/>
                    </a:schemeClr>
                  </a:solidFill>
                  <a:latin typeface="Arial" panose="020B0604020202020204" pitchFamily="34" charset="0"/>
                  <a:ea typeface="微软雅黑" panose="020B0503020204020204" charset="-122"/>
                  <a:sym typeface="+mn-ea"/>
                </a:endParaRPr>
              </a:p>
            </p:txBody>
          </p:sp>
        </p:grpSp>
        <p:grpSp>
          <p:nvGrpSpPr>
            <p:cNvPr id="8" name="组合 7"/>
            <p:cNvGrpSpPr/>
            <p:nvPr/>
          </p:nvGrpSpPr>
          <p:grpSpPr>
            <a:xfrm>
              <a:off x="4319169" y="3852572"/>
              <a:ext cx="718436" cy="1380202"/>
              <a:chOff x="2944052" y="3852572"/>
              <a:chExt cx="718436" cy="1380202"/>
            </a:xfrm>
          </p:grpSpPr>
          <p:grpSp>
            <p:nvGrpSpPr>
              <p:cNvPr id="36" name="组合 35"/>
              <p:cNvGrpSpPr/>
              <p:nvPr/>
            </p:nvGrpSpPr>
            <p:grpSpPr>
              <a:xfrm>
                <a:off x="2944052" y="4411380"/>
                <a:ext cx="718436" cy="821394"/>
                <a:chOff x="1189027" y="2037976"/>
                <a:chExt cx="718436" cy="821394"/>
              </a:xfrm>
            </p:grpSpPr>
            <p:sp>
              <p:nvSpPr>
                <p:cNvPr id="39" name="任意多边形: 形状 38"/>
                <p:cNvSpPr/>
                <p:nvPr/>
              </p:nvSpPr>
              <p:spPr bwMode="auto">
                <a:xfrm>
                  <a:off x="1189027" y="2037976"/>
                  <a:ext cx="718436" cy="821394"/>
                </a:xfrm>
                <a:custGeom>
                  <a:avLst/>
                  <a:gdLst>
                    <a:gd name="T0" fmla="*/ 317 w 635"/>
                    <a:gd name="T1" fmla="*/ 0 h 726"/>
                    <a:gd name="T2" fmla="*/ 635 w 635"/>
                    <a:gd name="T3" fmla="*/ 158 h 726"/>
                    <a:gd name="T4" fmla="*/ 635 w 635"/>
                    <a:gd name="T5" fmla="*/ 568 h 726"/>
                    <a:gd name="T6" fmla="*/ 317 w 635"/>
                    <a:gd name="T7" fmla="*/ 726 h 726"/>
                    <a:gd name="T8" fmla="*/ 0 w 635"/>
                    <a:gd name="T9" fmla="*/ 568 h 726"/>
                    <a:gd name="T10" fmla="*/ 0 w 635"/>
                    <a:gd name="T11" fmla="*/ 158 h 726"/>
                    <a:gd name="T12" fmla="*/ 317 w 635"/>
                    <a:gd name="T13" fmla="*/ 0 h 726"/>
                  </a:gdLst>
                  <a:ahLst/>
                  <a:cxnLst>
                    <a:cxn ang="0">
                      <a:pos x="T0" y="T1"/>
                    </a:cxn>
                    <a:cxn ang="0">
                      <a:pos x="T2" y="T3"/>
                    </a:cxn>
                    <a:cxn ang="0">
                      <a:pos x="T4" y="T5"/>
                    </a:cxn>
                    <a:cxn ang="0">
                      <a:pos x="T6" y="T7"/>
                    </a:cxn>
                    <a:cxn ang="0">
                      <a:pos x="T8" y="T9"/>
                    </a:cxn>
                    <a:cxn ang="0">
                      <a:pos x="T10" y="T11"/>
                    </a:cxn>
                    <a:cxn ang="0">
                      <a:pos x="T12" y="T13"/>
                    </a:cxn>
                  </a:cxnLst>
                  <a:rect l="0" t="0" r="r" b="b"/>
                  <a:pathLst>
                    <a:path w="635" h="726">
                      <a:moveTo>
                        <a:pt x="317" y="0"/>
                      </a:moveTo>
                      <a:lnTo>
                        <a:pt x="635" y="158"/>
                      </a:lnTo>
                      <a:lnTo>
                        <a:pt x="635" y="568"/>
                      </a:lnTo>
                      <a:lnTo>
                        <a:pt x="317" y="726"/>
                      </a:lnTo>
                      <a:lnTo>
                        <a:pt x="0" y="568"/>
                      </a:lnTo>
                      <a:lnTo>
                        <a:pt x="0" y="158"/>
                      </a:lnTo>
                      <a:lnTo>
                        <a:pt x="317" y="0"/>
                      </a:lnTo>
                      <a:close/>
                    </a:path>
                  </a:pathLst>
                </a:custGeom>
                <a:solidFill>
                  <a:schemeClr val="bg1"/>
                </a:solidFill>
                <a:ln w="28575">
                  <a:solidFill>
                    <a:schemeClr val="accent2"/>
                  </a:solidFill>
                  <a:round/>
                </a:ln>
              </p:spPr>
              <p:txBody>
                <a:bodyPr vert="horz" wrap="square" lIns="91440" tIns="45720" rIns="91440" bIns="45720" numCol="1" anchor="t" anchorCtr="0" compatLnSpc="1"/>
                <a:lstStyle/>
                <a:p>
                  <a:endParaRPr lang="zh-CN" altLang="en-US">
                    <a:cs typeface="+mn-ea"/>
                    <a:sym typeface="+mn-lt"/>
                  </a:endParaRPr>
                </a:p>
              </p:txBody>
            </p:sp>
            <p:sp>
              <p:nvSpPr>
                <p:cNvPr id="40" name="任意多边形: 形状 39"/>
                <p:cNvSpPr/>
                <p:nvPr/>
              </p:nvSpPr>
              <p:spPr bwMode="auto">
                <a:xfrm>
                  <a:off x="1352702" y="2266473"/>
                  <a:ext cx="391086" cy="364399"/>
                </a:xfrm>
                <a:custGeom>
                  <a:avLst/>
                  <a:gdLst>
                    <a:gd name="connsiteX0" fmla="*/ 484855 w 606016"/>
                    <a:gd name="connsiteY0" fmla="*/ 473988 h 564664"/>
                    <a:gd name="connsiteX1" fmla="*/ 505037 w 606016"/>
                    <a:gd name="connsiteY1" fmla="*/ 494170 h 564664"/>
                    <a:gd name="connsiteX2" fmla="*/ 484855 w 606016"/>
                    <a:gd name="connsiteY2" fmla="*/ 514352 h 564664"/>
                    <a:gd name="connsiteX3" fmla="*/ 464673 w 606016"/>
                    <a:gd name="connsiteY3" fmla="*/ 494170 h 564664"/>
                    <a:gd name="connsiteX4" fmla="*/ 484855 w 606016"/>
                    <a:gd name="connsiteY4" fmla="*/ 473988 h 564664"/>
                    <a:gd name="connsiteX5" fmla="*/ 121232 w 606016"/>
                    <a:gd name="connsiteY5" fmla="*/ 473988 h 564664"/>
                    <a:gd name="connsiteX6" fmla="*/ 141414 w 606016"/>
                    <a:gd name="connsiteY6" fmla="*/ 494170 h 564664"/>
                    <a:gd name="connsiteX7" fmla="*/ 121232 w 606016"/>
                    <a:gd name="connsiteY7" fmla="*/ 514352 h 564664"/>
                    <a:gd name="connsiteX8" fmla="*/ 101050 w 606016"/>
                    <a:gd name="connsiteY8" fmla="*/ 494170 h 564664"/>
                    <a:gd name="connsiteX9" fmla="*/ 121232 w 606016"/>
                    <a:gd name="connsiteY9" fmla="*/ 473988 h 564664"/>
                    <a:gd name="connsiteX10" fmla="*/ 484813 w 606016"/>
                    <a:gd name="connsiteY10" fmla="*/ 443658 h 564664"/>
                    <a:gd name="connsiteX11" fmla="*/ 434364 w 606016"/>
                    <a:gd name="connsiteY11" fmla="*/ 494115 h 564664"/>
                    <a:gd name="connsiteX12" fmla="*/ 484813 w 606016"/>
                    <a:gd name="connsiteY12" fmla="*/ 544482 h 564664"/>
                    <a:gd name="connsiteX13" fmla="*/ 535352 w 606016"/>
                    <a:gd name="connsiteY13" fmla="*/ 494115 h 564664"/>
                    <a:gd name="connsiteX14" fmla="*/ 484813 w 606016"/>
                    <a:gd name="connsiteY14" fmla="*/ 443658 h 564664"/>
                    <a:gd name="connsiteX15" fmla="*/ 121293 w 606016"/>
                    <a:gd name="connsiteY15" fmla="*/ 443658 h 564664"/>
                    <a:gd name="connsiteX16" fmla="*/ 70755 w 606016"/>
                    <a:gd name="connsiteY16" fmla="*/ 494115 h 564664"/>
                    <a:gd name="connsiteX17" fmla="*/ 121293 w 606016"/>
                    <a:gd name="connsiteY17" fmla="*/ 544482 h 564664"/>
                    <a:gd name="connsiteX18" fmla="*/ 171742 w 606016"/>
                    <a:gd name="connsiteY18" fmla="*/ 494115 h 564664"/>
                    <a:gd name="connsiteX19" fmla="*/ 121293 w 606016"/>
                    <a:gd name="connsiteY19" fmla="*/ 443658 h 564664"/>
                    <a:gd name="connsiteX20" fmla="*/ 303053 w 606016"/>
                    <a:gd name="connsiteY20" fmla="*/ 373109 h 564664"/>
                    <a:gd name="connsiteX21" fmla="*/ 292945 w 606016"/>
                    <a:gd name="connsiteY21" fmla="*/ 383200 h 564664"/>
                    <a:gd name="connsiteX22" fmla="*/ 303053 w 606016"/>
                    <a:gd name="connsiteY22" fmla="*/ 393292 h 564664"/>
                    <a:gd name="connsiteX23" fmla="*/ 343484 w 606016"/>
                    <a:gd name="connsiteY23" fmla="*/ 393292 h 564664"/>
                    <a:gd name="connsiteX24" fmla="*/ 343484 w 606016"/>
                    <a:gd name="connsiteY24" fmla="*/ 403383 h 564664"/>
                    <a:gd name="connsiteX25" fmla="*/ 353592 w 606016"/>
                    <a:gd name="connsiteY25" fmla="*/ 413474 h 564664"/>
                    <a:gd name="connsiteX26" fmla="*/ 363610 w 606016"/>
                    <a:gd name="connsiteY26" fmla="*/ 403383 h 564664"/>
                    <a:gd name="connsiteX27" fmla="*/ 363610 w 606016"/>
                    <a:gd name="connsiteY27" fmla="*/ 383200 h 564664"/>
                    <a:gd name="connsiteX28" fmla="*/ 353592 w 606016"/>
                    <a:gd name="connsiteY28" fmla="*/ 373109 h 564664"/>
                    <a:gd name="connsiteX29" fmla="*/ 313169 w 606016"/>
                    <a:gd name="connsiteY29" fmla="*/ 282403 h 564664"/>
                    <a:gd name="connsiteX30" fmla="*/ 447018 w 606016"/>
                    <a:gd name="connsiteY30" fmla="*/ 282403 h 564664"/>
                    <a:gd name="connsiteX31" fmla="*/ 465069 w 606016"/>
                    <a:gd name="connsiteY31" fmla="*/ 311699 h 564664"/>
                    <a:gd name="connsiteX32" fmla="*/ 473282 w 606016"/>
                    <a:gd name="connsiteY32" fmla="*/ 322696 h 564664"/>
                    <a:gd name="connsiteX33" fmla="*/ 313169 w 606016"/>
                    <a:gd name="connsiteY33" fmla="*/ 322696 h 564664"/>
                    <a:gd name="connsiteX34" fmla="*/ 161665 w 606016"/>
                    <a:gd name="connsiteY34" fmla="*/ 282403 h 564664"/>
                    <a:gd name="connsiteX35" fmla="*/ 292917 w 606016"/>
                    <a:gd name="connsiteY35" fmla="*/ 282403 h 564664"/>
                    <a:gd name="connsiteX36" fmla="*/ 292917 w 606016"/>
                    <a:gd name="connsiteY36" fmla="*/ 322696 h 564664"/>
                    <a:gd name="connsiteX37" fmla="*/ 161665 w 606016"/>
                    <a:gd name="connsiteY37" fmla="*/ 322696 h 564664"/>
                    <a:gd name="connsiteX38" fmla="*/ 191958 w 606016"/>
                    <a:gd name="connsiteY38" fmla="*/ 0 h 564664"/>
                    <a:gd name="connsiteX39" fmla="*/ 202066 w 606016"/>
                    <a:gd name="connsiteY39" fmla="*/ 10092 h 564664"/>
                    <a:gd name="connsiteX40" fmla="*/ 202066 w 606016"/>
                    <a:gd name="connsiteY40" fmla="*/ 40366 h 564664"/>
                    <a:gd name="connsiteX41" fmla="*/ 222281 w 606016"/>
                    <a:gd name="connsiteY41" fmla="*/ 40366 h 564664"/>
                    <a:gd name="connsiteX42" fmla="*/ 222281 w 606016"/>
                    <a:gd name="connsiteY42" fmla="*/ 10092 h 564664"/>
                    <a:gd name="connsiteX43" fmla="*/ 232389 w 606016"/>
                    <a:gd name="connsiteY43" fmla="*/ 0 h 564664"/>
                    <a:gd name="connsiteX44" fmla="*/ 242406 w 606016"/>
                    <a:gd name="connsiteY44" fmla="*/ 10092 h 564664"/>
                    <a:gd name="connsiteX45" fmla="*/ 242406 w 606016"/>
                    <a:gd name="connsiteY45" fmla="*/ 40366 h 564664"/>
                    <a:gd name="connsiteX46" fmla="*/ 252514 w 606016"/>
                    <a:gd name="connsiteY46" fmla="*/ 50457 h 564664"/>
                    <a:gd name="connsiteX47" fmla="*/ 252514 w 606016"/>
                    <a:gd name="connsiteY47" fmla="*/ 100823 h 564664"/>
                    <a:gd name="connsiteX48" fmla="*/ 242406 w 606016"/>
                    <a:gd name="connsiteY48" fmla="*/ 110915 h 564664"/>
                    <a:gd name="connsiteX49" fmla="*/ 221379 w 606016"/>
                    <a:gd name="connsiteY49" fmla="*/ 110915 h 564664"/>
                    <a:gd name="connsiteX50" fmla="*/ 161634 w 606016"/>
                    <a:gd name="connsiteY50" fmla="*/ 161371 h 564664"/>
                    <a:gd name="connsiteX51" fmla="*/ 101078 w 606016"/>
                    <a:gd name="connsiteY51" fmla="*/ 100823 h 564664"/>
                    <a:gd name="connsiteX52" fmla="*/ 60647 w 606016"/>
                    <a:gd name="connsiteY52" fmla="*/ 60548 h 564664"/>
                    <a:gd name="connsiteX53" fmla="*/ 20216 w 606016"/>
                    <a:gd name="connsiteY53" fmla="*/ 100823 h 564664"/>
                    <a:gd name="connsiteX54" fmla="*/ 20216 w 606016"/>
                    <a:gd name="connsiteY54" fmla="*/ 231921 h 564664"/>
                    <a:gd name="connsiteX55" fmla="*/ 80862 w 606016"/>
                    <a:gd name="connsiteY55" fmla="*/ 292469 h 564664"/>
                    <a:gd name="connsiteX56" fmla="*/ 82126 w 606016"/>
                    <a:gd name="connsiteY56" fmla="*/ 292649 h 564664"/>
                    <a:gd name="connsiteX57" fmla="*/ 105229 w 606016"/>
                    <a:gd name="connsiteY57" fmla="*/ 255167 h 564664"/>
                    <a:gd name="connsiteX58" fmla="*/ 164883 w 606016"/>
                    <a:gd name="connsiteY58" fmla="*/ 221829 h 564664"/>
                    <a:gd name="connsiteX59" fmla="*/ 370559 w 606016"/>
                    <a:gd name="connsiteY59" fmla="*/ 221829 h 564664"/>
                    <a:gd name="connsiteX60" fmla="*/ 430213 w 606016"/>
                    <a:gd name="connsiteY60" fmla="*/ 255077 h 564664"/>
                    <a:gd name="connsiteX61" fmla="*/ 434545 w 606016"/>
                    <a:gd name="connsiteY61" fmla="*/ 262195 h 564664"/>
                    <a:gd name="connsiteX62" fmla="*/ 159920 w 606016"/>
                    <a:gd name="connsiteY62" fmla="*/ 262195 h 564664"/>
                    <a:gd name="connsiteX63" fmla="*/ 141419 w 606016"/>
                    <a:gd name="connsiteY63" fmla="*/ 280575 h 564664"/>
                    <a:gd name="connsiteX64" fmla="*/ 141419 w 606016"/>
                    <a:gd name="connsiteY64" fmla="*/ 324455 h 564664"/>
                    <a:gd name="connsiteX65" fmla="*/ 159920 w 606016"/>
                    <a:gd name="connsiteY65" fmla="*/ 342835 h 564664"/>
                    <a:gd name="connsiteX66" fmla="*/ 498801 w 606016"/>
                    <a:gd name="connsiteY66" fmla="*/ 342835 h 564664"/>
                    <a:gd name="connsiteX67" fmla="*/ 538962 w 606016"/>
                    <a:gd name="connsiteY67" fmla="*/ 352926 h 564664"/>
                    <a:gd name="connsiteX68" fmla="*/ 580566 w 606016"/>
                    <a:gd name="connsiteY68" fmla="*/ 352926 h 564664"/>
                    <a:gd name="connsiteX69" fmla="*/ 606016 w 606016"/>
                    <a:gd name="connsiteY69" fmla="*/ 378335 h 564664"/>
                    <a:gd name="connsiteX70" fmla="*/ 606016 w 606016"/>
                    <a:gd name="connsiteY70" fmla="*/ 403383 h 564664"/>
                    <a:gd name="connsiteX71" fmla="*/ 555567 w 606016"/>
                    <a:gd name="connsiteY71" fmla="*/ 403383 h 564664"/>
                    <a:gd name="connsiteX72" fmla="*/ 545460 w 606016"/>
                    <a:gd name="connsiteY72" fmla="*/ 413474 h 564664"/>
                    <a:gd name="connsiteX73" fmla="*/ 555567 w 606016"/>
                    <a:gd name="connsiteY73" fmla="*/ 423476 h 564664"/>
                    <a:gd name="connsiteX74" fmla="*/ 606016 w 606016"/>
                    <a:gd name="connsiteY74" fmla="*/ 423476 h 564664"/>
                    <a:gd name="connsiteX75" fmla="*/ 606016 w 606016"/>
                    <a:gd name="connsiteY75" fmla="*/ 463391 h 564664"/>
                    <a:gd name="connsiteX76" fmla="*/ 565224 w 606016"/>
                    <a:gd name="connsiteY76" fmla="*/ 504206 h 564664"/>
                    <a:gd name="connsiteX77" fmla="*/ 554755 w 606016"/>
                    <a:gd name="connsiteY77" fmla="*/ 504206 h 564664"/>
                    <a:gd name="connsiteX78" fmla="*/ 484813 w 606016"/>
                    <a:gd name="connsiteY78" fmla="*/ 564664 h 564664"/>
                    <a:gd name="connsiteX79" fmla="*/ 414961 w 606016"/>
                    <a:gd name="connsiteY79" fmla="*/ 504206 h 564664"/>
                    <a:gd name="connsiteX80" fmla="*/ 191145 w 606016"/>
                    <a:gd name="connsiteY80" fmla="*/ 504206 h 564664"/>
                    <a:gd name="connsiteX81" fmla="*/ 121293 w 606016"/>
                    <a:gd name="connsiteY81" fmla="*/ 564664 h 564664"/>
                    <a:gd name="connsiteX82" fmla="*/ 51351 w 606016"/>
                    <a:gd name="connsiteY82" fmla="*/ 504206 h 564664"/>
                    <a:gd name="connsiteX83" fmla="*/ 35377 w 606016"/>
                    <a:gd name="connsiteY83" fmla="*/ 504206 h 564664"/>
                    <a:gd name="connsiteX84" fmla="*/ 90 w 606016"/>
                    <a:gd name="connsiteY84" fmla="*/ 468977 h 564664"/>
                    <a:gd name="connsiteX85" fmla="*/ 0 w 606016"/>
                    <a:gd name="connsiteY85" fmla="*/ 423476 h 564664"/>
                    <a:gd name="connsiteX86" fmla="*/ 50539 w 606016"/>
                    <a:gd name="connsiteY86" fmla="*/ 423476 h 564664"/>
                    <a:gd name="connsiteX87" fmla="*/ 60647 w 606016"/>
                    <a:gd name="connsiteY87" fmla="*/ 413474 h 564664"/>
                    <a:gd name="connsiteX88" fmla="*/ 50539 w 606016"/>
                    <a:gd name="connsiteY88" fmla="*/ 403383 h 564664"/>
                    <a:gd name="connsiteX89" fmla="*/ 0 w 606016"/>
                    <a:gd name="connsiteY89" fmla="*/ 403383 h 564664"/>
                    <a:gd name="connsiteX90" fmla="*/ 0 w 606016"/>
                    <a:gd name="connsiteY90" fmla="*/ 378335 h 564664"/>
                    <a:gd name="connsiteX91" fmla="*/ 7400 w 606016"/>
                    <a:gd name="connsiteY91" fmla="*/ 360405 h 564664"/>
                    <a:gd name="connsiteX92" fmla="*/ 25540 w 606016"/>
                    <a:gd name="connsiteY92" fmla="*/ 352926 h 564664"/>
                    <a:gd name="connsiteX93" fmla="*/ 54961 w 606016"/>
                    <a:gd name="connsiteY93" fmla="*/ 336798 h 564664"/>
                    <a:gd name="connsiteX94" fmla="*/ 70303 w 606016"/>
                    <a:gd name="connsiteY94" fmla="*/ 311840 h 564664"/>
                    <a:gd name="connsiteX95" fmla="*/ 90 w 606016"/>
                    <a:gd name="connsiteY95" fmla="*/ 231921 h 564664"/>
                    <a:gd name="connsiteX96" fmla="*/ 90 w 606016"/>
                    <a:gd name="connsiteY96" fmla="*/ 100823 h 564664"/>
                    <a:gd name="connsiteX97" fmla="*/ 60647 w 606016"/>
                    <a:gd name="connsiteY97" fmla="*/ 40366 h 564664"/>
                    <a:gd name="connsiteX98" fmla="*/ 121293 w 606016"/>
                    <a:gd name="connsiteY98" fmla="*/ 100823 h 564664"/>
                    <a:gd name="connsiteX99" fmla="*/ 161634 w 606016"/>
                    <a:gd name="connsiteY99" fmla="*/ 141189 h 564664"/>
                    <a:gd name="connsiteX100" fmla="*/ 200622 w 606016"/>
                    <a:gd name="connsiteY100" fmla="*/ 110915 h 564664"/>
                    <a:gd name="connsiteX101" fmla="*/ 181850 w 606016"/>
                    <a:gd name="connsiteY101" fmla="*/ 110915 h 564664"/>
                    <a:gd name="connsiteX102" fmla="*/ 171742 w 606016"/>
                    <a:gd name="connsiteY102" fmla="*/ 100823 h 564664"/>
                    <a:gd name="connsiteX103" fmla="*/ 171742 w 606016"/>
                    <a:gd name="connsiteY103" fmla="*/ 50457 h 564664"/>
                    <a:gd name="connsiteX104" fmla="*/ 181850 w 606016"/>
                    <a:gd name="connsiteY104" fmla="*/ 40366 h 564664"/>
                    <a:gd name="connsiteX105" fmla="*/ 181850 w 606016"/>
                    <a:gd name="connsiteY105" fmla="*/ 10092 h 564664"/>
                    <a:gd name="connsiteX106" fmla="*/ 191958 w 606016"/>
                    <a:gd name="connsiteY106" fmla="*/ 0 h 564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606016" h="564664">
                      <a:moveTo>
                        <a:pt x="484855" y="473988"/>
                      </a:moveTo>
                      <a:cubicBezTo>
                        <a:pt x="496001" y="473988"/>
                        <a:pt x="505037" y="483024"/>
                        <a:pt x="505037" y="494170"/>
                      </a:cubicBezTo>
                      <a:cubicBezTo>
                        <a:pt x="505037" y="505316"/>
                        <a:pt x="496001" y="514352"/>
                        <a:pt x="484855" y="514352"/>
                      </a:cubicBezTo>
                      <a:cubicBezTo>
                        <a:pt x="473709" y="514352"/>
                        <a:pt x="464673" y="505316"/>
                        <a:pt x="464673" y="494170"/>
                      </a:cubicBezTo>
                      <a:cubicBezTo>
                        <a:pt x="464673" y="483024"/>
                        <a:pt x="473709" y="473988"/>
                        <a:pt x="484855" y="473988"/>
                      </a:cubicBezTo>
                      <a:close/>
                      <a:moveTo>
                        <a:pt x="121232" y="473988"/>
                      </a:moveTo>
                      <a:cubicBezTo>
                        <a:pt x="132378" y="473988"/>
                        <a:pt x="141414" y="483024"/>
                        <a:pt x="141414" y="494170"/>
                      </a:cubicBezTo>
                      <a:cubicBezTo>
                        <a:pt x="141414" y="505316"/>
                        <a:pt x="132378" y="514352"/>
                        <a:pt x="121232" y="514352"/>
                      </a:cubicBezTo>
                      <a:cubicBezTo>
                        <a:pt x="110086" y="514352"/>
                        <a:pt x="101050" y="505316"/>
                        <a:pt x="101050" y="494170"/>
                      </a:cubicBezTo>
                      <a:cubicBezTo>
                        <a:pt x="101050" y="483024"/>
                        <a:pt x="110086" y="473988"/>
                        <a:pt x="121232" y="473988"/>
                      </a:cubicBezTo>
                      <a:close/>
                      <a:moveTo>
                        <a:pt x="484813" y="443658"/>
                      </a:moveTo>
                      <a:cubicBezTo>
                        <a:pt x="457016" y="443658"/>
                        <a:pt x="434364" y="466274"/>
                        <a:pt x="434364" y="494115"/>
                      </a:cubicBezTo>
                      <a:cubicBezTo>
                        <a:pt x="434364" y="521866"/>
                        <a:pt x="457016" y="544482"/>
                        <a:pt x="484813" y="544482"/>
                      </a:cubicBezTo>
                      <a:cubicBezTo>
                        <a:pt x="512699" y="544482"/>
                        <a:pt x="535352" y="521866"/>
                        <a:pt x="535352" y="494115"/>
                      </a:cubicBezTo>
                      <a:cubicBezTo>
                        <a:pt x="535352" y="466274"/>
                        <a:pt x="512699" y="443658"/>
                        <a:pt x="484813" y="443658"/>
                      </a:cubicBezTo>
                      <a:close/>
                      <a:moveTo>
                        <a:pt x="121293" y="443658"/>
                      </a:moveTo>
                      <a:cubicBezTo>
                        <a:pt x="93407" y="443658"/>
                        <a:pt x="70755" y="466274"/>
                        <a:pt x="70755" y="494115"/>
                      </a:cubicBezTo>
                      <a:cubicBezTo>
                        <a:pt x="70755" y="521866"/>
                        <a:pt x="93407" y="544482"/>
                        <a:pt x="121293" y="544482"/>
                      </a:cubicBezTo>
                      <a:cubicBezTo>
                        <a:pt x="149090" y="544482"/>
                        <a:pt x="171742" y="521866"/>
                        <a:pt x="171742" y="494115"/>
                      </a:cubicBezTo>
                      <a:cubicBezTo>
                        <a:pt x="171742" y="466274"/>
                        <a:pt x="149090" y="443658"/>
                        <a:pt x="121293" y="443658"/>
                      </a:cubicBezTo>
                      <a:close/>
                      <a:moveTo>
                        <a:pt x="303053" y="373109"/>
                      </a:moveTo>
                      <a:cubicBezTo>
                        <a:pt x="297458" y="373109"/>
                        <a:pt x="292945" y="377614"/>
                        <a:pt x="292945" y="383200"/>
                      </a:cubicBezTo>
                      <a:cubicBezTo>
                        <a:pt x="292945" y="388787"/>
                        <a:pt x="297458" y="393292"/>
                        <a:pt x="303053" y="393292"/>
                      </a:cubicBezTo>
                      <a:lnTo>
                        <a:pt x="343484" y="393292"/>
                      </a:lnTo>
                      <a:lnTo>
                        <a:pt x="343484" y="403383"/>
                      </a:lnTo>
                      <a:cubicBezTo>
                        <a:pt x="343484" y="408879"/>
                        <a:pt x="347997" y="413474"/>
                        <a:pt x="353592" y="413474"/>
                      </a:cubicBezTo>
                      <a:cubicBezTo>
                        <a:pt x="359097" y="413474"/>
                        <a:pt x="363610" y="408969"/>
                        <a:pt x="363610" y="403383"/>
                      </a:cubicBezTo>
                      <a:lnTo>
                        <a:pt x="363610" y="383200"/>
                      </a:lnTo>
                      <a:cubicBezTo>
                        <a:pt x="363610" y="377614"/>
                        <a:pt x="359097" y="373109"/>
                        <a:pt x="353592" y="373109"/>
                      </a:cubicBezTo>
                      <a:close/>
                      <a:moveTo>
                        <a:pt x="313169" y="282403"/>
                      </a:moveTo>
                      <a:lnTo>
                        <a:pt x="447018" y="282403"/>
                      </a:lnTo>
                      <a:lnTo>
                        <a:pt x="465069" y="311699"/>
                      </a:lnTo>
                      <a:cubicBezTo>
                        <a:pt x="467506" y="315665"/>
                        <a:pt x="470304" y="319271"/>
                        <a:pt x="473282" y="322696"/>
                      </a:cubicBezTo>
                      <a:lnTo>
                        <a:pt x="313169" y="322696"/>
                      </a:lnTo>
                      <a:close/>
                      <a:moveTo>
                        <a:pt x="161665" y="282403"/>
                      </a:moveTo>
                      <a:lnTo>
                        <a:pt x="292917" y="282403"/>
                      </a:lnTo>
                      <a:lnTo>
                        <a:pt x="292917" y="322696"/>
                      </a:lnTo>
                      <a:lnTo>
                        <a:pt x="161665" y="322696"/>
                      </a:lnTo>
                      <a:close/>
                      <a:moveTo>
                        <a:pt x="191958" y="0"/>
                      </a:moveTo>
                      <a:cubicBezTo>
                        <a:pt x="197553" y="0"/>
                        <a:pt x="202066" y="4505"/>
                        <a:pt x="202066" y="10092"/>
                      </a:cubicBezTo>
                      <a:lnTo>
                        <a:pt x="202066" y="40366"/>
                      </a:lnTo>
                      <a:lnTo>
                        <a:pt x="222281" y="40366"/>
                      </a:lnTo>
                      <a:lnTo>
                        <a:pt x="222281" y="10092"/>
                      </a:lnTo>
                      <a:cubicBezTo>
                        <a:pt x="222281" y="4505"/>
                        <a:pt x="226793" y="0"/>
                        <a:pt x="232389" y="0"/>
                      </a:cubicBezTo>
                      <a:cubicBezTo>
                        <a:pt x="237894" y="0"/>
                        <a:pt x="242406" y="4505"/>
                        <a:pt x="242406" y="10092"/>
                      </a:cubicBezTo>
                      <a:lnTo>
                        <a:pt x="242406" y="40366"/>
                      </a:lnTo>
                      <a:cubicBezTo>
                        <a:pt x="248002" y="40366"/>
                        <a:pt x="252514" y="44871"/>
                        <a:pt x="252514" y="50457"/>
                      </a:cubicBezTo>
                      <a:lnTo>
                        <a:pt x="252514" y="100823"/>
                      </a:lnTo>
                      <a:cubicBezTo>
                        <a:pt x="252514" y="106410"/>
                        <a:pt x="248002" y="110915"/>
                        <a:pt x="242406" y="110915"/>
                      </a:cubicBezTo>
                      <a:lnTo>
                        <a:pt x="221379" y="110915"/>
                      </a:lnTo>
                      <a:cubicBezTo>
                        <a:pt x="216505" y="139477"/>
                        <a:pt x="191597" y="161371"/>
                        <a:pt x="161634" y="161371"/>
                      </a:cubicBezTo>
                      <a:cubicBezTo>
                        <a:pt x="128243" y="161371"/>
                        <a:pt x="101078" y="134251"/>
                        <a:pt x="101078" y="100823"/>
                      </a:cubicBezTo>
                      <a:cubicBezTo>
                        <a:pt x="101078" y="78568"/>
                        <a:pt x="82938" y="60548"/>
                        <a:pt x="60647" y="60548"/>
                      </a:cubicBezTo>
                      <a:cubicBezTo>
                        <a:pt x="38355" y="60548"/>
                        <a:pt x="20216" y="78568"/>
                        <a:pt x="20216" y="100823"/>
                      </a:cubicBezTo>
                      <a:lnTo>
                        <a:pt x="20216" y="231921"/>
                      </a:lnTo>
                      <a:cubicBezTo>
                        <a:pt x="20216" y="265258"/>
                        <a:pt x="47470" y="292469"/>
                        <a:pt x="80862" y="292469"/>
                      </a:cubicBezTo>
                      <a:cubicBezTo>
                        <a:pt x="81314" y="292469"/>
                        <a:pt x="81675" y="292649"/>
                        <a:pt x="82126" y="292649"/>
                      </a:cubicBezTo>
                      <a:lnTo>
                        <a:pt x="105229" y="255167"/>
                      </a:lnTo>
                      <a:cubicBezTo>
                        <a:pt x="117864" y="234624"/>
                        <a:pt x="140697" y="221829"/>
                        <a:pt x="164883" y="221829"/>
                      </a:cubicBezTo>
                      <a:lnTo>
                        <a:pt x="370559" y="221829"/>
                      </a:lnTo>
                      <a:cubicBezTo>
                        <a:pt x="394655" y="221829"/>
                        <a:pt x="417578" y="234624"/>
                        <a:pt x="430213" y="255077"/>
                      </a:cubicBezTo>
                      <a:lnTo>
                        <a:pt x="434545" y="262195"/>
                      </a:lnTo>
                      <a:lnTo>
                        <a:pt x="159920" y="262195"/>
                      </a:lnTo>
                      <a:cubicBezTo>
                        <a:pt x="149722" y="262195"/>
                        <a:pt x="141419" y="270484"/>
                        <a:pt x="141419" y="280575"/>
                      </a:cubicBezTo>
                      <a:lnTo>
                        <a:pt x="141419" y="324455"/>
                      </a:lnTo>
                      <a:cubicBezTo>
                        <a:pt x="141419" y="334546"/>
                        <a:pt x="149722" y="342835"/>
                        <a:pt x="159920" y="342835"/>
                      </a:cubicBezTo>
                      <a:lnTo>
                        <a:pt x="498801" y="342835"/>
                      </a:lnTo>
                      <a:cubicBezTo>
                        <a:pt x="511075" y="349322"/>
                        <a:pt x="524793" y="352926"/>
                        <a:pt x="538962" y="352926"/>
                      </a:cubicBezTo>
                      <a:lnTo>
                        <a:pt x="580566" y="352926"/>
                      </a:lnTo>
                      <a:cubicBezTo>
                        <a:pt x="594645" y="352926"/>
                        <a:pt x="606016" y="364369"/>
                        <a:pt x="606016" y="378335"/>
                      </a:cubicBezTo>
                      <a:lnTo>
                        <a:pt x="606016" y="403383"/>
                      </a:lnTo>
                      <a:lnTo>
                        <a:pt x="555567" y="403383"/>
                      </a:lnTo>
                      <a:cubicBezTo>
                        <a:pt x="549972" y="403383"/>
                        <a:pt x="545460" y="407888"/>
                        <a:pt x="545460" y="413474"/>
                      </a:cubicBezTo>
                      <a:cubicBezTo>
                        <a:pt x="545460" y="418971"/>
                        <a:pt x="549972" y="423476"/>
                        <a:pt x="555567" y="423476"/>
                      </a:cubicBezTo>
                      <a:lnTo>
                        <a:pt x="606016" y="423476"/>
                      </a:lnTo>
                      <a:lnTo>
                        <a:pt x="606016" y="463391"/>
                      </a:lnTo>
                      <a:cubicBezTo>
                        <a:pt x="606016" y="485916"/>
                        <a:pt x="587696" y="504206"/>
                        <a:pt x="565224" y="504206"/>
                      </a:cubicBezTo>
                      <a:lnTo>
                        <a:pt x="554755" y="504206"/>
                      </a:lnTo>
                      <a:cubicBezTo>
                        <a:pt x="549791" y="538355"/>
                        <a:pt x="520371" y="564664"/>
                        <a:pt x="484813" y="564664"/>
                      </a:cubicBezTo>
                      <a:cubicBezTo>
                        <a:pt x="449345" y="564664"/>
                        <a:pt x="419924" y="538355"/>
                        <a:pt x="414961" y="504206"/>
                      </a:cubicBezTo>
                      <a:lnTo>
                        <a:pt x="191145" y="504206"/>
                      </a:lnTo>
                      <a:cubicBezTo>
                        <a:pt x="186182" y="538355"/>
                        <a:pt x="156761" y="564664"/>
                        <a:pt x="121293" y="564664"/>
                      </a:cubicBezTo>
                      <a:cubicBezTo>
                        <a:pt x="85736" y="564664"/>
                        <a:pt x="56315" y="538355"/>
                        <a:pt x="51351" y="504206"/>
                      </a:cubicBezTo>
                      <a:lnTo>
                        <a:pt x="35377" y="504206"/>
                      </a:lnTo>
                      <a:cubicBezTo>
                        <a:pt x="15884" y="504206"/>
                        <a:pt x="90" y="488349"/>
                        <a:pt x="90" y="468977"/>
                      </a:cubicBezTo>
                      <a:lnTo>
                        <a:pt x="0" y="423476"/>
                      </a:lnTo>
                      <a:lnTo>
                        <a:pt x="50539" y="423476"/>
                      </a:lnTo>
                      <a:cubicBezTo>
                        <a:pt x="56134" y="423476"/>
                        <a:pt x="60647" y="418971"/>
                        <a:pt x="60647" y="413474"/>
                      </a:cubicBezTo>
                      <a:cubicBezTo>
                        <a:pt x="60647" y="407888"/>
                        <a:pt x="56134" y="403383"/>
                        <a:pt x="50539" y="403383"/>
                      </a:cubicBezTo>
                      <a:lnTo>
                        <a:pt x="0" y="403383"/>
                      </a:lnTo>
                      <a:lnTo>
                        <a:pt x="0" y="378335"/>
                      </a:lnTo>
                      <a:cubicBezTo>
                        <a:pt x="0" y="371577"/>
                        <a:pt x="2617" y="365180"/>
                        <a:pt x="7400" y="360405"/>
                      </a:cubicBezTo>
                      <a:cubicBezTo>
                        <a:pt x="12274" y="355630"/>
                        <a:pt x="18681" y="352926"/>
                        <a:pt x="25540" y="352926"/>
                      </a:cubicBezTo>
                      <a:cubicBezTo>
                        <a:pt x="37814" y="352926"/>
                        <a:pt x="48824" y="346710"/>
                        <a:pt x="54961" y="336798"/>
                      </a:cubicBezTo>
                      <a:lnTo>
                        <a:pt x="70303" y="311840"/>
                      </a:lnTo>
                      <a:cubicBezTo>
                        <a:pt x="30775" y="306614"/>
                        <a:pt x="90" y="272827"/>
                        <a:pt x="90" y="231921"/>
                      </a:cubicBezTo>
                      <a:lnTo>
                        <a:pt x="90" y="100823"/>
                      </a:lnTo>
                      <a:cubicBezTo>
                        <a:pt x="90" y="67486"/>
                        <a:pt x="27255" y="40366"/>
                        <a:pt x="60647" y="40366"/>
                      </a:cubicBezTo>
                      <a:cubicBezTo>
                        <a:pt x="94039" y="40366"/>
                        <a:pt x="121293" y="67486"/>
                        <a:pt x="121293" y="100823"/>
                      </a:cubicBezTo>
                      <a:cubicBezTo>
                        <a:pt x="121293" y="123078"/>
                        <a:pt x="139343" y="141189"/>
                        <a:pt x="161634" y="141189"/>
                      </a:cubicBezTo>
                      <a:cubicBezTo>
                        <a:pt x="180406" y="141189"/>
                        <a:pt x="196109" y="128304"/>
                        <a:pt x="200622" y="110915"/>
                      </a:cubicBezTo>
                      <a:lnTo>
                        <a:pt x="181850" y="110915"/>
                      </a:lnTo>
                      <a:cubicBezTo>
                        <a:pt x="176255" y="110915"/>
                        <a:pt x="171742" y="106410"/>
                        <a:pt x="171742" y="100823"/>
                      </a:cubicBezTo>
                      <a:lnTo>
                        <a:pt x="171742" y="50457"/>
                      </a:lnTo>
                      <a:cubicBezTo>
                        <a:pt x="171742" y="44871"/>
                        <a:pt x="176255" y="40366"/>
                        <a:pt x="181850" y="40366"/>
                      </a:cubicBezTo>
                      <a:lnTo>
                        <a:pt x="181850" y="10092"/>
                      </a:lnTo>
                      <a:cubicBezTo>
                        <a:pt x="181850" y="4505"/>
                        <a:pt x="186362" y="0"/>
                        <a:pt x="191958" y="0"/>
                      </a:cubicBezTo>
                      <a:close/>
                    </a:path>
                  </a:pathLst>
                </a:custGeom>
                <a:solidFill>
                  <a:schemeClr val="accent2"/>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zh-CN" altLang="en-US">
                    <a:cs typeface="+mn-ea"/>
                    <a:sym typeface="+mn-lt"/>
                  </a:endParaRPr>
                </a:p>
              </p:txBody>
            </p:sp>
          </p:grpSp>
          <p:cxnSp>
            <p:nvCxnSpPr>
              <p:cNvPr id="37" name="直接连接符 36"/>
              <p:cNvCxnSpPr>
                <a:stCxn id="39" idx="0"/>
                <a:endCxn id="38" idx="4"/>
              </p:cNvCxnSpPr>
              <p:nvPr/>
            </p:nvCxnSpPr>
            <p:spPr>
              <a:xfrm flipV="1">
                <a:off x="3302704" y="3929730"/>
                <a:ext cx="566" cy="481650"/>
              </a:xfrm>
              <a:prstGeom prst="line">
                <a:avLst/>
              </a:prstGeom>
              <a:ln w="3175"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3264691" y="3852572"/>
                <a:ext cx="77158" cy="77158"/>
              </a:xfrm>
              <a:prstGeom prst="ellipse">
                <a:avLst/>
              </a:prstGeom>
              <a:solidFill>
                <a:schemeClr val="accent2"/>
              </a:solidFill>
              <a:ln w="19050" cap="rnd">
                <a:solidFill>
                  <a:schemeClr val="bg1"/>
                </a:solid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algn="ctr" defTabSz="914400"/>
                <a:endParaRPr lang="zh-CN" altLang="en-US" sz="2000" b="1" i="1">
                  <a:solidFill>
                    <a:schemeClr val="tx1"/>
                  </a:solidFill>
                  <a:cs typeface="+mn-ea"/>
                  <a:sym typeface="+mn-lt"/>
                </a:endParaRPr>
              </a:p>
            </p:txBody>
          </p:sp>
        </p:grpSp>
        <p:grpSp>
          <p:nvGrpSpPr>
            <p:cNvPr id="9" name="组合 8"/>
            <p:cNvGrpSpPr/>
            <p:nvPr/>
          </p:nvGrpSpPr>
          <p:grpSpPr>
            <a:xfrm>
              <a:off x="701720" y="1451073"/>
              <a:ext cx="2995280" cy="2409083"/>
              <a:chOff x="694506" y="1451073"/>
              <a:chExt cx="2240314" cy="2409083"/>
            </a:xfrm>
          </p:grpSpPr>
          <p:sp>
            <p:nvSpPr>
              <p:cNvPr id="34" name="矩形 33"/>
              <p:cNvSpPr/>
              <p:nvPr/>
            </p:nvSpPr>
            <p:spPr bwMode="auto">
              <a:xfrm>
                <a:off x="814218" y="1451073"/>
                <a:ext cx="2120602" cy="615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lvl="0" indent="0" algn="l" fontAlgn="auto">
                  <a:lnSpc>
                    <a:spcPct val="130000"/>
                  </a:lnSpc>
                  <a:spcBef>
                    <a:spcPts val="0"/>
                  </a:spcBef>
                  <a:spcAft>
                    <a:spcPts val="0"/>
                  </a:spcAft>
                  <a:buSzPct val="100000"/>
                </a:pPr>
                <a:r>
                  <a:rPr lang="zh-CN" altLang="en-US" sz="1400" b="1" spc="150" dirty="0">
                    <a:solidFill>
                      <a:schemeClr val="tx1">
                        <a:lumMod val="75000"/>
                        <a:lumOff val="25000"/>
                      </a:schemeClr>
                    </a:solidFill>
                    <a:latin typeface="Arial" panose="020B0604020202020204" pitchFamily="34" charset="0"/>
                    <a:ea typeface="微软雅黑" panose="020B0503020204020204" charset="-122"/>
                    <a:sym typeface="+mn-ea"/>
                  </a:rPr>
                  <a:t>试用期不入社保；员工自愿放弃社保</a:t>
                </a:r>
                <a:r>
                  <a:rPr lang="zh-CN" altLang="en-US" sz="1100" b="1" spc="150" dirty="0">
                    <a:solidFill>
                      <a:schemeClr val="tx1">
                        <a:lumMod val="75000"/>
                        <a:lumOff val="25000"/>
                      </a:schemeClr>
                    </a:solidFill>
                    <a:latin typeface="Arial" panose="020B0604020202020204" pitchFamily="34" charset="0"/>
                    <a:ea typeface="微软雅黑" panose="020B0503020204020204" charset="-122"/>
                    <a:sym typeface="+mn-ea"/>
                  </a:rPr>
                  <a:t>；</a:t>
                </a:r>
              </a:p>
              <a:p>
                <a:pPr algn="ctr" defTabSz="609600">
                  <a:lnSpc>
                    <a:spcPct val="150000"/>
                  </a:lnSpc>
                </a:pPr>
                <a:endParaRPr lang="en-US" altLang="zh-CN" sz="1100" dirty="0">
                  <a:cs typeface="+mn-ea"/>
                  <a:sym typeface="+mn-lt"/>
                </a:endParaRPr>
              </a:p>
            </p:txBody>
          </p:sp>
          <p:sp>
            <p:nvSpPr>
              <p:cNvPr id="35" name="文本框 34"/>
              <p:cNvSpPr txBox="1"/>
              <p:nvPr/>
            </p:nvSpPr>
            <p:spPr bwMode="auto">
              <a:xfrm>
                <a:off x="694506" y="3353484"/>
                <a:ext cx="1851078" cy="506672"/>
              </a:xfrm>
              <a:prstGeom prst="roundRect">
                <a:avLst>
                  <a:gd name="adj" fmla="val 50000"/>
                </a:avLst>
              </a:prstGeom>
              <a:solidFill>
                <a:schemeClr val="accent1"/>
              </a:solidFill>
              <a:ln>
                <a:noFill/>
              </a:ln>
            </p:spPr>
            <p:txBody>
              <a:bodyPr wrap="square" lIns="91440" tIns="45720" rIns="91440" bIns="45720" anchor="ctr" anchorCtr="0">
                <a:normAutofit fontScale="70000" lnSpcReduction="20000"/>
              </a:bodyPr>
              <a:lstStyle>
                <a:defPPr>
                  <a:defRPr lang="zh-CN"/>
                </a:defPPr>
                <a:lvl1pPr algn="ctr">
                  <a:spcBef>
                    <a:spcPct val="0"/>
                  </a:spcBef>
                  <a:defRPr sz="1400" b="1">
                    <a:solidFill>
                      <a:schemeClr val="bg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marL="0" lvl="0" indent="0" algn="l" fontAlgn="auto">
                  <a:lnSpc>
                    <a:spcPct val="130000"/>
                  </a:lnSpc>
                  <a:spcBef>
                    <a:spcPts val="0"/>
                  </a:spcBef>
                  <a:spcAft>
                    <a:spcPts val="0"/>
                  </a:spcAft>
                  <a:buSzPct val="100000"/>
                </a:pPr>
                <a:r>
                  <a:rPr lang="en-US" altLang="zh-CN" sz="1400" b="1" spc="150" dirty="0">
                    <a:solidFill>
                      <a:srgbClr val="FF0000"/>
                    </a:solidFill>
                    <a:latin typeface="Arial" panose="020B0604020202020204" pitchFamily="34" charset="0"/>
                    <a:ea typeface="微软雅黑" panose="020B0503020204020204" charset="-122"/>
                    <a:sym typeface="+mn-ea"/>
                  </a:rPr>
                  <a:t>             </a:t>
                </a:r>
                <a:r>
                  <a:rPr lang="en-US" altLang="zh-CN" sz="2400" b="1" spc="150" dirty="0">
                    <a:solidFill>
                      <a:srgbClr val="FF0000"/>
                    </a:solidFill>
                    <a:latin typeface="Arial" panose="020B0604020202020204" pitchFamily="34" charset="0"/>
                    <a:ea typeface="微软雅黑" panose="020B0503020204020204" charset="-122"/>
                    <a:sym typeface="+mn-ea"/>
                  </a:rPr>
                  <a:t> 01</a:t>
                </a:r>
                <a:endParaRPr lang="zh-CN" altLang="en-US" sz="2400" b="1" spc="150" dirty="0">
                  <a:solidFill>
                    <a:srgbClr val="FF0000"/>
                  </a:solidFill>
                  <a:latin typeface="Arial" panose="020B0604020202020204" pitchFamily="34" charset="0"/>
                  <a:ea typeface="微软雅黑" panose="020B0503020204020204" charset="-122"/>
                  <a:sym typeface="+mn-ea"/>
                </a:endParaRPr>
              </a:p>
            </p:txBody>
          </p:sp>
        </p:grpSp>
        <p:grpSp>
          <p:nvGrpSpPr>
            <p:cNvPr id="10" name="组合 9"/>
            <p:cNvGrpSpPr/>
            <p:nvPr/>
          </p:nvGrpSpPr>
          <p:grpSpPr>
            <a:xfrm>
              <a:off x="1483944" y="2044326"/>
              <a:ext cx="718436" cy="1380202"/>
              <a:chOff x="1082232" y="2044326"/>
              <a:chExt cx="718436" cy="1380202"/>
            </a:xfrm>
          </p:grpSpPr>
          <p:grpSp>
            <p:nvGrpSpPr>
              <p:cNvPr id="29" name="组合 28"/>
              <p:cNvGrpSpPr/>
              <p:nvPr/>
            </p:nvGrpSpPr>
            <p:grpSpPr>
              <a:xfrm>
                <a:off x="1082232" y="2044326"/>
                <a:ext cx="718436" cy="821394"/>
                <a:chOff x="1189027" y="2037976"/>
                <a:chExt cx="718436" cy="821394"/>
              </a:xfrm>
            </p:grpSpPr>
            <p:sp>
              <p:nvSpPr>
                <p:cNvPr id="32" name="任意多边形: 形状 31"/>
                <p:cNvSpPr/>
                <p:nvPr/>
              </p:nvSpPr>
              <p:spPr bwMode="auto">
                <a:xfrm>
                  <a:off x="1189027" y="2037976"/>
                  <a:ext cx="718436" cy="821394"/>
                </a:xfrm>
                <a:custGeom>
                  <a:avLst/>
                  <a:gdLst>
                    <a:gd name="T0" fmla="*/ 317 w 635"/>
                    <a:gd name="T1" fmla="*/ 0 h 726"/>
                    <a:gd name="T2" fmla="*/ 635 w 635"/>
                    <a:gd name="T3" fmla="*/ 158 h 726"/>
                    <a:gd name="T4" fmla="*/ 635 w 635"/>
                    <a:gd name="T5" fmla="*/ 568 h 726"/>
                    <a:gd name="T6" fmla="*/ 317 w 635"/>
                    <a:gd name="T7" fmla="*/ 726 h 726"/>
                    <a:gd name="T8" fmla="*/ 0 w 635"/>
                    <a:gd name="T9" fmla="*/ 568 h 726"/>
                    <a:gd name="T10" fmla="*/ 0 w 635"/>
                    <a:gd name="T11" fmla="*/ 158 h 726"/>
                    <a:gd name="T12" fmla="*/ 317 w 635"/>
                    <a:gd name="T13" fmla="*/ 0 h 726"/>
                  </a:gdLst>
                  <a:ahLst/>
                  <a:cxnLst>
                    <a:cxn ang="0">
                      <a:pos x="T0" y="T1"/>
                    </a:cxn>
                    <a:cxn ang="0">
                      <a:pos x="T2" y="T3"/>
                    </a:cxn>
                    <a:cxn ang="0">
                      <a:pos x="T4" y="T5"/>
                    </a:cxn>
                    <a:cxn ang="0">
                      <a:pos x="T6" y="T7"/>
                    </a:cxn>
                    <a:cxn ang="0">
                      <a:pos x="T8" y="T9"/>
                    </a:cxn>
                    <a:cxn ang="0">
                      <a:pos x="T10" y="T11"/>
                    </a:cxn>
                    <a:cxn ang="0">
                      <a:pos x="T12" y="T13"/>
                    </a:cxn>
                  </a:cxnLst>
                  <a:rect l="0" t="0" r="r" b="b"/>
                  <a:pathLst>
                    <a:path w="635" h="726">
                      <a:moveTo>
                        <a:pt x="317" y="0"/>
                      </a:moveTo>
                      <a:lnTo>
                        <a:pt x="635" y="158"/>
                      </a:lnTo>
                      <a:lnTo>
                        <a:pt x="635" y="568"/>
                      </a:lnTo>
                      <a:lnTo>
                        <a:pt x="317" y="726"/>
                      </a:lnTo>
                      <a:lnTo>
                        <a:pt x="0" y="568"/>
                      </a:lnTo>
                      <a:lnTo>
                        <a:pt x="0" y="158"/>
                      </a:lnTo>
                      <a:lnTo>
                        <a:pt x="317" y="0"/>
                      </a:lnTo>
                      <a:close/>
                    </a:path>
                  </a:pathLst>
                </a:custGeom>
                <a:solidFill>
                  <a:schemeClr val="bg1"/>
                </a:solidFill>
                <a:ln w="28575">
                  <a:solidFill>
                    <a:schemeClr val="accent1"/>
                  </a:solidFill>
                  <a:round/>
                </a:ln>
              </p:spPr>
              <p:txBody>
                <a:bodyPr vert="horz" wrap="square" lIns="91440" tIns="45720" rIns="91440" bIns="45720" numCol="1" anchor="t" anchorCtr="0" compatLnSpc="1"/>
                <a:lstStyle/>
                <a:p>
                  <a:endParaRPr lang="zh-CN" altLang="en-US">
                    <a:cs typeface="+mn-ea"/>
                    <a:sym typeface="+mn-lt"/>
                  </a:endParaRPr>
                </a:p>
              </p:txBody>
            </p:sp>
            <p:sp>
              <p:nvSpPr>
                <p:cNvPr id="33" name="任意多边形: 形状 32"/>
                <p:cNvSpPr/>
                <p:nvPr/>
              </p:nvSpPr>
              <p:spPr bwMode="auto">
                <a:xfrm>
                  <a:off x="1352702" y="2266473"/>
                  <a:ext cx="391086" cy="364399"/>
                </a:xfrm>
                <a:custGeom>
                  <a:avLst/>
                  <a:gdLst>
                    <a:gd name="connsiteX0" fmla="*/ 484855 w 606016"/>
                    <a:gd name="connsiteY0" fmla="*/ 473988 h 564664"/>
                    <a:gd name="connsiteX1" fmla="*/ 505037 w 606016"/>
                    <a:gd name="connsiteY1" fmla="*/ 494170 h 564664"/>
                    <a:gd name="connsiteX2" fmla="*/ 484855 w 606016"/>
                    <a:gd name="connsiteY2" fmla="*/ 514352 h 564664"/>
                    <a:gd name="connsiteX3" fmla="*/ 464673 w 606016"/>
                    <a:gd name="connsiteY3" fmla="*/ 494170 h 564664"/>
                    <a:gd name="connsiteX4" fmla="*/ 484855 w 606016"/>
                    <a:gd name="connsiteY4" fmla="*/ 473988 h 564664"/>
                    <a:gd name="connsiteX5" fmla="*/ 121232 w 606016"/>
                    <a:gd name="connsiteY5" fmla="*/ 473988 h 564664"/>
                    <a:gd name="connsiteX6" fmla="*/ 141414 w 606016"/>
                    <a:gd name="connsiteY6" fmla="*/ 494170 h 564664"/>
                    <a:gd name="connsiteX7" fmla="*/ 121232 w 606016"/>
                    <a:gd name="connsiteY7" fmla="*/ 514352 h 564664"/>
                    <a:gd name="connsiteX8" fmla="*/ 101050 w 606016"/>
                    <a:gd name="connsiteY8" fmla="*/ 494170 h 564664"/>
                    <a:gd name="connsiteX9" fmla="*/ 121232 w 606016"/>
                    <a:gd name="connsiteY9" fmla="*/ 473988 h 564664"/>
                    <a:gd name="connsiteX10" fmla="*/ 484813 w 606016"/>
                    <a:gd name="connsiteY10" fmla="*/ 443658 h 564664"/>
                    <a:gd name="connsiteX11" fmla="*/ 434364 w 606016"/>
                    <a:gd name="connsiteY11" fmla="*/ 494115 h 564664"/>
                    <a:gd name="connsiteX12" fmla="*/ 484813 w 606016"/>
                    <a:gd name="connsiteY12" fmla="*/ 544482 h 564664"/>
                    <a:gd name="connsiteX13" fmla="*/ 535352 w 606016"/>
                    <a:gd name="connsiteY13" fmla="*/ 494115 h 564664"/>
                    <a:gd name="connsiteX14" fmla="*/ 484813 w 606016"/>
                    <a:gd name="connsiteY14" fmla="*/ 443658 h 564664"/>
                    <a:gd name="connsiteX15" fmla="*/ 121293 w 606016"/>
                    <a:gd name="connsiteY15" fmla="*/ 443658 h 564664"/>
                    <a:gd name="connsiteX16" fmla="*/ 70755 w 606016"/>
                    <a:gd name="connsiteY16" fmla="*/ 494115 h 564664"/>
                    <a:gd name="connsiteX17" fmla="*/ 121293 w 606016"/>
                    <a:gd name="connsiteY17" fmla="*/ 544482 h 564664"/>
                    <a:gd name="connsiteX18" fmla="*/ 171742 w 606016"/>
                    <a:gd name="connsiteY18" fmla="*/ 494115 h 564664"/>
                    <a:gd name="connsiteX19" fmla="*/ 121293 w 606016"/>
                    <a:gd name="connsiteY19" fmla="*/ 443658 h 564664"/>
                    <a:gd name="connsiteX20" fmla="*/ 303053 w 606016"/>
                    <a:gd name="connsiteY20" fmla="*/ 373109 h 564664"/>
                    <a:gd name="connsiteX21" fmla="*/ 292945 w 606016"/>
                    <a:gd name="connsiteY21" fmla="*/ 383200 h 564664"/>
                    <a:gd name="connsiteX22" fmla="*/ 303053 w 606016"/>
                    <a:gd name="connsiteY22" fmla="*/ 393292 h 564664"/>
                    <a:gd name="connsiteX23" fmla="*/ 343484 w 606016"/>
                    <a:gd name="connsiteY23" fmla="*/ 393292 h 564664"/>
                    <a:gd name="connsiteX24" fmla="*/ 343484 w 606016"/>
                    <a:gd name="connsiteY24" fmla="*/ 403383 h 564664"/>
                    <a:gd name="connsiteX25" fmla="*/ 353592 w 606016"/>
                    <a:gd name="connsiteY25" fmla="*/ 413474 h 564664"/>
                    <a:gd name="connsiteX26" fmla="*/ 363610 w 606016"/>
                    <a:gd name="connsiteY26" fmla="*/ 403383 h 564664"/>
                    <a:gd name="connsiteX27" fmla="*/ 363610 w 606016"/>
                    <a:gd name="connsiteY27" fmla="*/ 383200 h 564664"/>
                    <a:gd name="connsiteX28" fmla="*/ 353592 w 606016"/>
                    <a:gd name="connsiteY28" fmla="*/ 373109 h 564664"/>
                    <a:gd name="connsiteX29" fmla="*/ 313169 w 606016"/>
                    <a:gd name="connsiteY29" fmla="*/ 282403 h 564664"/>
                    <a:gd name="connsiteX30" fmla="*/ 447018 w 606016"/>
                    <a:gd name="connsiteY30" fmla="*/ 282403 h 564664"/>
                    <a:gd name="connsiteX31" fmla="*/ 465069 w 606016"/>
                    <a:gd name="connsiteY31" fmla="*/ 311699 h 564664"/>
                    <a:gd name="connsiteX32" fmla="*/ 473282 w 606016"/>
                    <a:gd name="connsiteY32" fmla="*/ 322696 h 564664"/>
                    <a:gd name="connsiteX33" fmla="*/ 313169 w 606016"/>
                    <a:gd name="connsiteY33" fmla="*/ 322696 h 564664"/>
                    <a:gd name="connsiteX34" fmla="*/ 161665 w 606016"/>
                    <a:gd name="connsiteY34" fmla="*/ 282403 h 564664"/>
                    <a:gd name="connsiteX35" fmla="*/ 292917 w 606016"/>
                    <a:gd name="connsiteY35" fmla="*/ 282403 h 564664"/>
                    <a:gd name="connsiteX36" fmla="*/ 292917 w 606016"/>
                    <a:gd name="connsiteY36" fmla="*/ 322696 h 564664"/>
                    <a:gd name="connsiteX37" fmla="*/ 161665 w 606016"/>
                    <a:gd name="connsiteY37" fmla="*/ 322696 h 564664"/>
                    <a:gd name="connsiteX38" fmla="*/ 191958 w 606016"/>
                    <a:gd name="connsiteY38" fmla="*/ 0 h 564664"/>
                    <a:gd name="connsiteX39" fmla="*/ 202066 w 606016"/>
                    <a:gd name="connsiteY39" fmla="*/ 10092 h 564664"/>
                    <a:gd name="connsiteX40" fmla="*/ 202066 w 606016"/>
                    <a:gd name="connsiteY40" fmla="*/ 40366 h 564664"/>
                    <a:gd name="connsiteX41" fmla="*/ 222281 w 606016"/>
                    <a:gd name="connsiteY41" fmla="*/ 40366 h 564664"/>
                    <a:gd name="connsiteX42" fmla="*/ 222281 w 606016"/>
                    <a:gd name="connsiteY42" fmla="*/ 10092 h 564664"/>
                    <a:gd name="connsiteX43" fmla="*/ 232389 w 606016"/>
                    <a:gd name="connsiteY43" fmla="*/ 0 h 564664"/>
                    <a:gd name="connsiteX44" fmla="*/ 242406 w 606016"/>
                    <a:gd name="connsiteY44" fmla="*/ 10092 h 564664"/>
                    <a:gd name="connsiteX45" fmla="*/ 242406 w 606016"/>
                    <a:gd name="connsiteY45" fmla="*/ 40366 h 564664"/>
                    <a:gd name="connsiteX46" fmla="*/ 252514 w 606016"/>
                    <a:gd name="connsiteY46" fmla="*/ 50457 h 564664"/>
                    <a:gd name="connsiteX47" fmla="*/ 252514 w 606016"/>
                    <a:gd name="connsiteY47" fmla="*/ 100823 h 564664"/>
                    <a:gd name="connsiteX48" fmla="*/ 242406 w 606016"/>
                    <a:gd name="connsiteY48" fmla="*/ 110915 h 564664"/>
                    <a:gd name="connsiteX49" fmla="*/ 221379 w 606016"/>
                    <a:gd name="connsiteY49" fmla="*/ 110915 h 564664"/>
                    <a:gd name="connsiteX50" fmla="*/ 161634 w 606016"/>
                    <a:gd name="connsiteY50" fmla="*/ 161371 h 564664"/>
                    <a:gd name="connsiteX51" fmla="*/ 101078 w 606016"/>
                    <a:gd name="connsiteY51" fmla="*/ 100823 h 564664"/>
                    <a:gd name="connsiteX52" fmla="*/ 60647 w 606016"/>
                    <a:gd name="connsiteY52" fmla="*/ 60548 h 564664"/>
                    <a:gd name="connsiteX53" fmla="*/ 20216 w 606016"/>
                    <a:gd name="connsiteY53" fmla="*/ 100823 h 564664"/>
                    <a:gd name="connsiteX54" fmla="*/ 20216 w 606016"/>
                    <a:gd name="connsiteY54" fmla="*/ 231921 h 564664"/>
                    <a:gd name="connsiteX55" fmla="*/ 80862 w 606016"/>
                    <a:gd name="connsiteY55" fmla="*/ 292469 h 564664"/>
                    <a:gd name="connsiteX56" fmla="*/ 82126 w 606016"/>
                    <a:gd name="connsiteY56" fmla="*/ 292649 h 564664"/>
                    <a:gd name="connsiteX57" fmla="*/ 105229 w 606016"/>
                    <a:gd name="connsiteY57" fmla="*/ 255167 h 564664"/>
                    <a:gd name="connsiteX58" fmla="*/ 164883 w 606016"/>
                    <a:gd name="connsiteY58" fmla="*/ 221829 h 564664"/>
                    <a:gd name="connsiteX59" fmla="*/ 370559 w 606016"/>
                    <a:gd name="connsiteY59" fmla="*/ 221829 h 564664"/>
                    <a:gd name="connsiteX60" fmla="*/ 430213 w 606016"/>
                    <a:gd name="connsiteY60" fmla="*/ 255077 h 564664"/>
                    <a:gd name="connsiteX61" fmla="*/ 434545 w 606016"/>
                    <a:gd name="connsiteY61" fmla="*/ 262195 h 564664"/>
                    <a:gd name="connsiteX62" fmla="*/ 159920 w 606016"/>
                    <a:gd name="connsiteY62" fmla="*/ 262195 h 564664"/>
                    <a:gd name="connsiteX63" fmla="*/ 141419 w 606016"/>
                    <a:gd name="connsiteY63" fmla="*/ 280575 h 564664"/>
                    <a:gd name="connsiteX64" fmla="*/ 141419 w 606016"/>
                    <a:gd name="connsiteY64" fmla="*/ 324455 h 564664"/>
                    <a:gd name="connsiteX65" fmla="*/ 159920 w 606016"/>
                    <a:gd name="connsiteY65" fmla="*/ 342835 h 564664"/>
                    <a:gd name="connsiteX66" fmla="*/ 498801 w 606016"/>
                    <a:gd name="connsiteY66" fmla="*/ 342835 h 564664"/>
                    <a:gd name="connsiteX67" fmla="*/ 538962 w 606016"/>
                    <a:gd name="connsiteY67" fmla="*/ 352926 h 564664"/>
                    <a:gd name="connsiteX68" fmla="*/ 580566 w 606016"/>
                    <a:gd name="connsiteY68" fmla="*/ 352926 h 564664"/>
                    <a:gd name="connsiteX69" fmla="*/ 606016 w 606016"/>
                    <a:gd name="connsiteY69" fmla="*/ 378335 h 564664"/>
                    <a:gd name="connsiteX70" fmla="*/ 606016 w 606016"/>
                    <a:gd name="connsiteY70" fmla="*/ 403383 h 564664"/>
                    <a:gd name="connsiteX71" fmla="*/ 555567 w 606016"/>
                    <a:gd name="connsiteY71" fmla="*/ 403383 h 564664"/>
                    <a:gd name="connsiteX72" fmla="*/ 545460 w 606016"/>
                    <a:gd name="connsiteY72" fmla="*/ 413474 h 564664"/>
                    <a:gd name="connsiteX73" fmla="*/ 555567 w 606016"/>
                    <a:gd name="connsiteY73" fmla="*/ 423476 h 564664"/>
                    <a:gd name="connsiteX74" fmla="*/ 606016 w 606016"/>
                    <a:gd name="connsiteY74" fmla="*/ 423476 h 564664"/>
                    <a:gd name="connsiteX75" fmla="*/ 606016 w 606016"/>
                    <a:gd name="connsiteY75" fmla="*/ 463391 h 564664"/>
                    <a:gd name="connsiteX76" fmla="*/ 565224 w 606016"/>
                    <a:gd name="connsiteY76" fmla="*/ 504206 h 564664"/>
                    <a:gd name="connsiteX77" fmla="*/ 554755 w 606016"/>
                    <a:gd name="connsiteY77" fmla="*/ 504206 h 564664"/>
                    <a:gd name="connsiteX78" fmla="*/ 484813 w 606016"/>
                    <a:gd name="connsiteY78" fmla="*/ 564664 h 564664"/>
                    <a:gd name="connsiteX79" fmla="*/ 414961 w 606016"/>
                    <a:gd name="connsiteY79" fmla="*/ 504206 h 564664"/>
                    <a:gd name="connsiteX80" fmla="*/ 191145 w 606016"/>
                    <a:gd name="connsiteY80" fmla="*/ 504206 h 564664"/>
                    <a:gd name="connsiteX81" fmla="*/ 121293 w 606016"/>
                    <a:gd name="connsiteY81" fmla="*/ 564664 h 564664"/>
                    <a:gd name="connsiteX82" fmla="*/ 51351 w 606016"/>
                    <a:gd name="connsiteY82" fmla="*/ 504206 h 564664"/>
                    <a:gd name="connsiteX83" fmla="*/ 35377 w 606016"/>
                    <a:gd name="connsiteY83" fmla="*/ 504206 h 564664"/>
                    <a:gd name="connsiteX84" fmla="*/ 90 w 606016"/>
                    <a:gd name="connsiteY84" fmla="*/ 468977 h 564664"/>
                    <a:gd name="connsiteX85" fmla="*/ 0 w 606016"/>
                    <a:gd name="connsiteY85" fmla="*/ 423476 h 564664"/>
                    <a:gd name="connsiteX86" fmla="*/ 50539 w 606016"/>
                    <a:gd name="connsiteY86" fmla="*/ 423476 h 564664"/>
                    <a:gd name="connsiteX87" fmla="*/ 60647 w 606016"/>
                    <a:gd name="connsiteY87" fmla="*/ 413474 h 564664"/>
                    <a:gd name="connsiteX88" fmla="*/ 50539 w 606016"/>
                    <a:gd name="connsiteY88" fmla="*/ 403383 h 564664"/>
                    <a:gd name="connsiteX89" fmla="*/ 0 w 606016"/>
                    <a:gd name="connsiteY89" fmla="*/ 403383 h 564664"/>
                    <a:gd name="connsiteX90" fmla="*/ 0 w 606016"/>
                    <a:gd name="connsiteY90" fmla="*/ 378335 h 564664"/>
                    <a:gd name="connsiteX91" fmla="*/ 7400 w 606016"/>
                    <a:gd name="connsiteY91" fmla="*/ 360405 h 564664"/>
                    <a:gd name="connsiteX92" fmla="*/ 25540 w 606016"/>
                    <a:gd name="connsiteY92" fmla="*/ 352926 h 564664"/>
                    <a:gd name="connsiteX93" fmla="*/ 54961 w 606016"/>
                    <a:gd name="connsiteY93" fmla="*/ 336798 h 564664"/>
                    <a:gd name="connsiteX94" fmla="*/ 70303 w 606016"/>
                    <a:gd name="connsiteY94" fmla="*/ 311840 h 564664"/>
                    <a:gd name="connsiteX95" fmla="*/ 90 w 606016"/>
                    <a:gd name="connsiteY95" fmla="*/ 231921 h 564664"/>
                    <a:gd name="connsiteX96" fmla="*/ 90 w 606016"/>
                    <a:gd name="connsiteY96" fmla="*/ 100823 h 564664"/>
                    <a:gd name="connsiteX97" fmla="*/ 60647 w 606016"/>
                    <a:gd name="connsiteY97" fmla="*/ 40366 h 564664"/>
                    <a:gd name="connsiteX98" fmla="*/ 121293 w 606016"/>
                    <a:gd name="connsiteY98" fmla="*/ 100823 h 564664"/>
                    <a:gd name="connsiteX99" fmla="*/ 161634 w 606016"/>
                    <a:gd name="connsiteY99" fmla="*/ 141189 h 564664"/>
                    <a:gd name="connsiteX100" fmla="*/ 200622 w 606016"/>
                    <a:gd name="connsiteY100" fmla="*/ 110915 h 564664"/>
                    <a:gd name="connsiteX101" fmla="*/ 181850 w 606016"/>
                    <a:gd name="connsiteY101" fmla="*/ 110915 h 564664"/>
                    <a:gd name="connsiteX102" fmla="*/ 171742 w 606016"/>
                    <a:gd name="connsiteY102" fmla="*/ 100823 h 564664"/>
                    <a:gd name="connsiteX103" fmla="*/ 171742 w 606016"/>
                    <a:gd name="connsiteY103" fmla="*/ 50457 h 564664"/>
                    <a:gd name="connsiteX104" fmla="*/ 181850 w 606016"/>
                    <a:gd name="connsiteY104" fmla="*/ 40366 h 564664"/>
                    <a:gd name="connsiteX105" fmla="*/ 181850 w 606016"/>
                    <a:gd name="connsiteY105" fmla="*/ 10092 h 564664"/>
                    <a:gd name="connsiteX106" fmla="*/ 191958 w 606016"/>
                    <a:gd name="connsiteY106" fmla="*/ 0 h 564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606016" h="564664">
                      <a:moveTo>
                        <a:pt x="484855" y="473988"/>
                      </a:moveTo>
                      <a:cubicBezTo>
                        <a:pt x="496001" y="473988"/>
                        <a:pt x="505037" y="483024"/>
                        <a:pt x="505037" y="494170"/>
                      </a:cubicBezTo>
                      <a:cubicBezTo>
                        <a:pt x="505037" y="505316"/>
                        <a:pt x="496001" y="514352"/>
                        <a:pt x="484855" y="514352"/>
                      </a:cubicBezTo>
                      <a:cubicBezTo>
                        <a:pt x="473709" y="514352"/>
                        <a:pt x="464673" y="505316"/>
                        <a:pt x="464673" y="494170"/>
                      </a:cubicBezTo>
                      <a:cubicBezTo>
                        <a:pt x="464673" y="483024"/>
                        <a:pt x="473709" y="473988"/>
                        <a:pt x="484855" y="473988"/>
                      </a:cubicBezTo>
                      <a:close/>
                      <a:moveTo>
                        <a:pt x="121232" y="473988"/>
                      </a:moveTo>
                      <a:cubicBezTo>
                        <a:pt x="132378" y="473988"/>
                        <a:pt x="141414" y="483024"/>
                        <a:pt x="141414" y="494170"/>
                      </a:cubicBezTo>
                      <a:cubicBezTo>
                        <a:pt x="141414" y="505316"/>
                        <a:pt x="132378" y="514352"/>
                        <a:pt x="121232" y="514352"/>
                      </a:cubicBezTo>
                      <a:cubicBezTo>
                        <a:pt x="110086" y="514352"/>
                        <a:pt x="101050" y="505316"/>
                        <a:pt x="101050" y="494170"/>
                      </a:cubicBezTo>
                      <a:cubicBezTo>
                        <a:pt x="101050" y="483024"/>
                        <a:pt x="110086" y="473988"/>
                        <a:pt x="121232" y="473988"/>
                      </a:cubicBezTo>
                      <a:close/>
                      <a:moveTo>
                        <a:pt x="484813" y="443658"/>
                      </a:moveTo>
                      <a:cubicBezTo>
                        <a:pt x="457016" y="443658"/>
                        <a:pt x="434364" y="466274"/>
                        <a:pt x="434364" y="494115"/>
                      </a:cubicBezTo>
                      <a:cubicBezTo>
                        <a:pt x="434364" y="521866"/>
                        <a:pt x="457016" y="544482"/>
                        <a:pt x="484813" y="544482"/>
                      </a:cubicBezTo>
                      <a:cubicBezTo>
                        <a:pt x="512699" y="544482"/>
                        <a:pt x="535352" y="521866"/>
                        <a:pt x="535352" y="494115"/>
                      </a:cubicBezTo>
                      <a:cubicBezTo>
                        <a:pt x="535352" y="466274"/>
                        <a:pt x="512699" y="443658"/>
                        <a:pt x="484813" y="443658"/>
                      </a:cubicBezTo>
                      <a:close/>
                      <a:moveTo>
                        <a:pt x="121293" y="443658"/>
                      </a:moveTo>
                      <a:cubicBezTo>
                        <a:pt x="93407" y="443658"/>
                        <a:pt x="70755" y="466274"/>
                        <a:pt x="70755" y="494115"/>
                      </a:cubicBezTo>
                      <a:cubicBezTo>
                        <a:pt x="70755" y="521866"/>
                        <a:pt x="93407" y="544482"/>
                        <a:pt x="121293" y="544482"/>
                      </a:cubicBezTo>
                      <a:cubicBezTo>
                        <a:pt x="149090" y="544482"/>
                        <a:pt x="171742" y="521866"/>
                        <a:pt x="171742" y="494115"/>
                      </a:cubicBezTo>
                      <a:cubicBezTo>
                        <a:pt x="171742" y="466274"/>
                        <a:pt x="149090" y="443658"/>
                        <a:pt x="121293" y="443658"/>
                      </a:cubicBezTo>
                      <a:close/>
                      <a:moveTo>
                        <a:pt x="303053" y="373109"/>
                      </a:moveTo>
                      <a:cubicBezTo>
                        <a:pt x="297458" y="373109"/>
                        <a:pt x="292945" y="377614"/>
                        <a:pt x="292945" y="383200"/>
                      </a:cubicBezTo>
                      <a:cubicBezTo>
                        <a:pt x="292945" y="388787"/>
                        <a:pt x="297458" y="393292"/>
                        <a:pt x="303053" y="393292"/>
                      </a:cubicBezTo>
                      <a:lnTo>
                        <a:pt x="343484" y="393292"/>
                      </a:lnTo>
                      <a:lnTo>
                        <a:pt x="343484" y="403383"/>
                      </a:lnTo>
                      <a:cubicBezTo>
                        <a:pt x="343484" y="408879"/>
                        <a:pt x="347997" y="413474"/>
                        <a:pt x="353592" y="413474"/>
                      </a:cubicBezTo>
                      <a:cubicBezTo>
                        <a:pt x="359097" y="413474"/>
                        <a:pt x="363610" y="408969"/>
                        <a:pt x="363610" y="403383"/>
                      </a:cubicBezTo>
                      <a:lnTo>
                        <a:pt x="363610" y="383200"/>
                      </a:lnTo>
                      <a:cubicBezTo>
                        <a:pt x="363610" y="377614"/>
                        <a:pt x="359097" y="373109"/>
                        <a:pt x="353592" y="373109"/>
                      </a:cubicBezTo>
                      <a:close/>
                      <a:moveTo>
                        <a:pt x="313169" y="282403"/>
                      </a:moveTo>
                      <a:lnTo>
                        <a:pt x="447018" y="282403"/>
                      </a:lnTo>
                      <a:lnTo>
                        <a:pt x="465069" y="311699"/>
                      </a:lnTo>
                      <a:cubicBezTo>
                        <a:pt x="467506" y="315665"/>
                        <a:pt x="470304" y="319271"/>
                        <a:pt x="473282" y="322696"/>
                      </a:cubicBezTo>
                      <a:lnTo>
                        <a:pt x="313169" y="322696"/>
                      </a:lnTo>
                      <a:close/>
                      <a:moveTo>
                        <a:pt x="161665" y="282403"/>
                      </a:moveTo>
                      <a:lnTo>
                        <a:pt x="292917" y="282403"/>
                      </a:lnTo>
                      <a:lnTo>
                        <a:pt x="292917" y="322696"/>
                      </a:lnTo>
                      <a:lnTo>
                        <a:pt x="161665" y="322696"/>
                      </a:lnTo>
                      <a:close/>
                      <a:moveTo>
                        <a:pt x="191958" y="0"/>
                      </a:moveTo>
                      <a:cubicBezTo>
                        <a:pt x="197553" y="0"/>
                        <a:pt x="202066" y="4505"/>
                        <a:pt x="202066" y="10092"/>
                      </a:cubicBezTo>
                      <a:lnTo>
                        <a:pt x="202066" y="40366"/>
                      </a:lnTo>
                      <a:lnTo>
                        <a:pt x="222281" y="40366"/>
                      </a:lnTo>
                      <a:lnTo>
                        <a:pt x="222281" y="10092"/>
                      </a:lnTo>
                      <a:cubicBezTo>
                        <a:pt x="222281" y="4505"/>
                        <a:pt x="226793" y="0"/>
                        <a:pt x="232389" y="0"/>
                      </a:cubicBezTo>
                      <a:cubicBezTo>
                        <a:pt x="237894" y="0"/>
                        <a:pt x="242406" y="4505"/>
                        <a:pt x="242406" y="10092"/>
                      </a:cubicBezTo>
                      <a:lnTo>
                        <a:pt x="242406" y="40366"/>
                      </a:lnTo>
                      <a:cubicBezTo>
                        <a:pt x="248002" y="40366"/>
                        <a:pt x="252514" y="44871"/>
                        <a:pt x="252514" y="50457"/>
                      </a:cubicBezTo>
                      <a:lnTo>
                        <a:pt x="252514" y="100823"/>
                      </a:lnTo>
                      <a:cubicBezTo>
                        <a:pt x="252514" y="106410"/>
                        <a:pt x="248002" y="110915"/>
                        <a:pt x="242406" y="110915"/>
                      </a:cubicBezTo>
                      <a:lnTo>
                        <a:pt x="221379" y="110915"/>
                      </a:lnTo>
                      <a:cubicBezTo>
                        <a:pt x="216505" y="139477"/>
                        <a:pt x="191597" y="161371"/>
                        <a:pt x="161634" y="161371"/>
                      </a:cubicBezTo>
                      <a:cubicBezTo>
                        <a:pt x="128243" y="161371"/>
                        <a:pt x="101078" y="134251"/>
                        <a:pt x="101078" y="100823"/>
                      </a:cubicBezTo>
                      <a:cubicBezTo>
                        <a:pt x="101078" y="78568"/>
                        <a:pt x="82938" y="60548"/>
                        <a:pt x="60647" y="60548"/>
                      </a:cubicBezTo>
                      <a:cubicBezTo>
                        <a:pt x="38355" y="60548"/>
                        <a:pt x="20216" y="78568"/>
                        <a:pt x="20216" y="100823"/>
                      </a:cubicBezTo>
                      <a:lnTo>
                        <a:pt x="20216" y="231921"/>
                      </a:lnTo>
                      <a:cubicBezTo>
                        <a:pt x="20216" y="265258"/>
                        <a:pt x="47470" y="292469"/>
                        <a:pt x="80862" y="292469"/>
                      </a:cubicBezTo>
                      <a:cubicBezTo>
                        <a:pt x="81314" y="292469"/>
                        <a:pt x="81675" y="292649"/>
                        <a:pt x="82126" y="292649"/>
                      </a:cubicBezTo>
                      <a:lnTo>
                        <a:pt x="105229" y="255167"/>
                      </a:lnTo>
                      <a:cubicBezTo>
                        <a:pt x="117864" y="234624"/>
                        <a:pt x="140697" y="221829"/>
                        <a:pt x="164883" y="221829"/>
                      </a:cubicBezTo>
                      <a:lnTo>
                        <a:pt x="370559" y="221829"/>
                      </a:lnTo>
                      <a:cubicBezTo>
                        <a:pt x="394655" y="221829"/>
                        <a:pt x="417578" y="234624"/>
                        <a:pt x="430213" y="255077"/>
                      </a:cubicBezTo>
                      <a:lnTo>
                        <a:pt x="434545" y="262195"/>
                      </a:lnTo>
                      <a:lnTo>
                        <a:pt x="159920" y="262195"/>
                      </a:lnTo>
                      <a:cubicBezTo>
                        <a:pt x="149722" y="262195"/>
                        <a:pt x="141419" y="270484"/>
                        <a:pt x="141419" y="280575"/>
                      </a:cubicBezTo>
                      <a:lnTo>
                        <a:pt x="141419" y="324455"/>
                      </a:lnTo>
                      <a:cubicBezTo>
                        <a:pt x="141419" y="334546"/>
                        <a:pt x="149722" y="342835"/>
                        <a:pt x="159920" y="342835"/>
                      </a:cubicBezTo>
                      <a:lnTo>
                        <a:pt x="498801" y="342835"/>
                      </a:lnTo>
                      <a:cubicBezTo>
                        <a:pt x="511075" y="349322"/>
                        <a:pt x="524793" y="352926"/>
                        <a:pt x="538962" y="352926"/>
                      </a:cubicBezTo>
                      <a:lnTo>
                        <a:pt x="580566" y="352926"/>
                      </a:lnTo>
                      <a:cubicBezTo>
                        <a:pt x="594645" y="352926"/>
                        <a:pt x="606016" y="364369"/>
                        <a:pt x="606016" y="378335"/>
                      </a:cubicBezTo>
                      <a:lnTo>
                        <a:pt x="606016" y="403383"/>
                      </a:lnTo>
                      <a:lnTo>
                        <a:pt x="555567" y="403383"/>
                      </a:lnTo>
                      <a:cubicBezTo>
                        <a:pt x="549972" y="403383"/>
                        <a:pt x="545460" y="407888"/>
                        <a:pt x="545460" y="413474"/>
                      </a:cubicBezTo>
                      <a:cubicBezTo>
                        <a:pt x="545460" y="418971"/>
                        <a:pt x="549972" y="423476"/>
                        <a:pt x="555567" y="423476"/>
                      </a:cubicBezTo>
                      <a:lnTo>
                        <a:pt x="606016" y="423476"/>
                      </a:lnTo>
                      <a:lnTo>
                        <a:pt x="606016" y="463391"/>
                      </a:lnTo>
                      <a:cubicBezTo>
                        <a:pt x="606016" y="485916"/>
                        <a:pt x="587696" y="504206"/>
                        <a:pt x="565224" y="504206"/>
                      </a:cubicBezTo>
                      <a:lnTo>
                        <a:pt x="554755" y="504206"/>
                      </a:lnTo>
                      <a:cubicBezTo>
                        <a:pt x="549791" y="538355"/>
                        <a:pt x="520371" y="564664"/>
                        <a:pt x="484813" y="564664"/>
                      </a:cubicBezTo>
                      <a:cubicBezTo>
                        <a:pt x="449345" y="564664"/>
                        <a:pt x="419924" y="538355"/>
                        <a:pt x="414961" y="504206"/>
                      </a:cubicBezTo>
                      <a:lnTo>
                        <a:pt x="191145" y="504206"/>
                      </a:lnTo>
                      <a:cubicBezTo>
                        <a:pt x="186182" y="538355"/>
                        <a:pt x="156761" y="564664"/>
                        <a:pt x="121293" y="564664"/>
                      </a:cubicBezTo>
                      <a:cubicBezTo>
                        <a:pt x="85736" y="564664"/>
                        <a:pt x="56315" y="538355"/>
                        <a:pt x="51351" y="504206"/>
                      </a:cubicBezTo>
                      <a:lnTo>
                        <a:pt x="35377" y="504206"/>
                      </a:lnTo>
                      <a:cubicBezTo>
                        <a:pt x="15884" y="504206"/>
                        <a:pt x="90" y="488349"/>
                        <a:pt x="90" y="468977"/>
                      </a:cubicBezTo>
                      <a:lnTo>
                        <a:pt x="0" y="423476"/>
                      </a:lnTo>
                      <a:lnTo>
                        <a:pt x="50539" y="423476"/>
                      </a:lnTo>
                      <a:cubicBezTo>
                        <a:pt x="56134" y="423476"/>
                        <a:pt x="60647" y="418971"/>
                        <a:pt x="60647" y="413474"/>
                      </a:cubicBezTo>
                      <a:cubicBezTo>
                        <a:pt x="60647" y="407888"/>
                        <a:pt x="56134" y="403383"/>
                        <a:pt x="50539" y="403383"/>
                      </a:cubicBezTo>
                      <a:lnTo>
                        <a:pt x="0" y="403383"/>
                      </a:lnTo>
                      <a:lnTo>
                        <a:pt x="0" y="378335"/>
                      </a:lnTo>
                      <a:cubicBezTo>
                        <a:pt x="0" y="371577"/>
                        <a:pt x="2617" y="365180"/>
                        <a:pt x="7400" y="360405"/>
                      </a:cubicBezTo>
                      <a:cubicBezTo>
                        <a:pt x="12274" y="355630"/>
                        <a:pt x="18681" y="352926"/>
                        <a:pt x="25540" y="352926"/>
                      </a:cubicBezTo>
                      <a:cubicBezTo>
                        <a:pt x="37814" y="352926"/>
                        <a:pt x="48824" y="346710"/>
                        <a:pt x="54961" y="336798"/>
                      </a:cubicBezTo>
                      <a:lnTo>
                        <a:pt x="70303" y="311840"/>
                      </a:lnTo>
                      <a:cubicBezTo>
                        <a:pt x="30775" y="306614"/>
                        <a:pt x="90" y="272827"/>
                        <a:pt x="90" y="231921"/>
                      </a:cubicBezTo>
                      <a:lnTo>
                        <a:pt x="90" y="100823"/>
                      </a:lnTo>
                      <a:cubicBezTo>
                        <a:pt x="90" y="67486"/>
                        <a:pt x="27255" y="40366"/>
                        <a:pt x="60647" y="40366"/>
                      </a:cubicBezTo>
                      <a:cubicBezTo>
                        <a:pt x="94039" y="40366"/>
                        <a:pt x="121293" y="67486"/>
                        <a:pt x="121293" y="100823"/>
                      </a:cubicBezTo>
                      <a:cubicBezTo>
                        <a:pt x="121293" y="123078"/>
                        <a:pt x="139343" y="141189"/>
                        <a:pt x="161634" y="141189"/>
                      </a:cubicBezTo>
                      <a:cubicBezTo>
                        <a:pt x="180406" y="141189"/>
                        <a:pt x="196109" y="128304"/>
                        <a:pt x="200622" y="110915"/>
                      </a:cubicBezTo>
                      <a:lnTo>
                        <a:pt x="181850" y="110915"/>
                      </a:lnTo>
                      <a:cubicBezTo>
                        <a:pt x="176255" y="110915"/>
                        <a:pt x="171742" y="106410"/>
                        <a:pt x="171742" y="100823"/>
                      </a:cubicBezTo>
                      <a:lnTo>
                        <a:pt x="171742" y="50457"/>
                      </a:lnTo>
                      <a:cubicBezTo>
                        <a:pt x="171742" y="44871"/>
                        <a:pt x="176255" y="40366"/>
                        <a:pt x="181850" y="40366"/>
                      </a:cubicBezTo>
                      <a:lnTo>
                        <a:pt x="181850" y="10092"/>
                      </a:lnTo>
                      <a:cubicBezTo>
                        <a:pt x="181850" y="4505"/>
                        <a:pt x="186362" y="0"/>
                        <a:pt x="191958" y="0"/>
                      </a:cubicBezTo>
                      <a:close/>
                    </a:path>
                  </a:pathLst>
                </a:custGeom>
                <a:solidFill>
                  <a:schemeClr val="accent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zh-CN" altLang="en-US">
                    <a:cs typeface="+mn-ea"/>
                    <a:sym typeface="+mn-lt"/>
                  </a:endParaRPr>
                </a:p>
              </p:txBody>
            </p:sp>
          </p:grpSp>
          <p:cxnSp>
            <p:nvCxnSpPr>
              <p:cNvPr id="30" name="直接连接符 29"/>
              <p:cNvCxnSpPr>
                <a:stCxn id="31" idx="0"/>
                <a:endCxn id="32" idx="3"/>
              </p:cNvCxnSpPr>
              <p:nvPr/>
            </p:nvCxnSpPr>
            <p:spPr>
              <a:xfrm flipH="1" flipV="1">
                <a:off x="1440884" y="2865720"/>
                <a:ext cx="566" cy="481650"/>
              </a:xfrm>
              <a:prstGeom prst="line">
                <a:avLst/>
              </a:prstGeom>
              <a:ln w="3175"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1402871" y="3347370"/>
                <a:ext cx="77158" cy="77158"/>
              </a:xfrm>
              <a:prstGeom prst="ellipse">
                <a:avLst/>
              </a:prstGeom>
              <a:solidFill>
                <a:schemeClr val="accent1"/>
              </a:solidFill>
              <a:ln w="19050" cap="rnd">
                <a:solidFill>
                  <a:schemeClr val="bg1"/>
                </a:solid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algn="ctr" defTabSz="914400"/>
                <a:endParaRPr lang="zh-CN" altLang="en-US" sz="2000" b="1" i="1">
                  <a:solidFill>
                    <a:schemeClr val="tx1"/>
                  </a:solidFill>
                  <a:cs typeface="+mn-ea"/>
                  <a:sym typeface="+mn-lt"/>
                </a:endParaRPr>
              </a:p>
            </p:txBody>
          </p:sp>
        </p:grpSp>
        <p:grpSp>
          <p:nvGrpSpPr>
            <p:cNvPr id="11" name="组合 10"/>
            <p:cNvGrpSpPr/>
            <p:nvPr/>
          </p:nvGrpSpPr>
          <p:grpSpPr>
            <a:xfrm>
              <a:off x="9178776" y="3423058"/>
              <a:ext cx="2340124" cy="2535517"/>
              <a:chOff x="2492202" y="3423058"/>
              <a:chExt cx="1750291" cy="2535517"/>
            </a:xfrm>
          </p:grpSpPr>
          <p:sp>
            <p:nvSpPr>
              <p:cNvPr id="27" name="矩形 26"/>
              <p:cNvSpPr/>
              <p:nvPr/>
            </p:nvSpPr>
            <p:spPr bwMode="auto">
              <a:xfrm>
                <a:off x="2492202" y="5343045"/>
                <a:ext cx="1750291" cy="615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609600">
                  <a:lnSpc>
                    <a:spcPct val="150000"/>
                  </a:lnSpc>
                </a:pPr>
                <a:r>
                  <a:rPr lang="zh-CN" altLang="en-US" sz="1400" b="1" spc="150" dirty="0">
                    <a:solidFill>
                      <a:schemeClr val="tx1">
                        <a:lumMod val="75000"/>
                        <a:lumOff val="25000"/>
                      </a:schemeClr>
                    </a:solidFill>
                    <a:latin typeface="Arial" panose="020B0604020202020204" pitchFamily="34" charset="0"/>
                    <a:ea typeface="微软雅黑" panose="020B0503020204020204" charset="-122"/>
                    <a:sym typeface="+mn-ea"/>
                  </a:rPr>
                  <a:t>不签合同就不缴社保</a:t>
                </a:r>
                <a:endParaRPr lang="en-US" altLang="zh-CN" sz="1400" dirty="0">
                  <a:cs typeface="+mn-ea"/>
                  <a:sym typeface="+mn-lt"/>
                </a:endParaRPr>
              </a:p>
            </p:txBody>
          </p:sp>
          <p:sp>
            <p:nvSpPr>
              <p:cNvPr id="28" name="文本框 27"/>
              <p:cNvSpPr txBox="1"/>
              <p:nvPr/>
            </p:nvSpPr>
            <p:spPr bwMode="auto">
              <a:xfrm>
                <a:off x="2492202" y="3423058"/>
                <a:ext cx="1750291" cy="430984"/>
              </a:xfrm>
              <a:prstGeom prst="roundRect">
                <a:avLst>
                  <a:gd name="adj" fmla="val 50000"/>
                </a:avLst>
              </a:prstGeom>
              <a:solidFill>
                <a:schemeClr val="accent2"/>
              </a:solidFill>
              <a:ln>
                <a:noFill/>
              </a:ln>
            </p:spPr>
            <p:txBody>
              <a:bodyPr wrap="square" lIns="91440" tIns="45720" rIns="91440" bIns="45720" anchor="ctr" anchorCtr="0">
                <a:normAutofit lnSpcReduction="10000"/>
              </a:bodyPr>
              <a:lstStyle>
                <a:defPPr>
                  <a:defRPr lang="zh-CN"/>
                </a:defPPr>
                <a:lvl1pPr algn="ctr">
                  <a:spcBef>
                    <a:spcPct val="0"/>
                  </a:spcBef>
                  <a:defRPr sz="1400" b="1">
                    <a:solidFill>
                      <a:schemeClr val="bg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r>
                  <a:rPr lang="en-US" altLang="zh-CN" dirty="0">
                    <a:cs typeface="+mn-ea"/>
                    <a:sym typeface="+mn-lt"/>
                  </a:rPr>
                  <a:t>04</a:t>
                </a:r>
              </a:p>
            </p:txBody>
          </p:sp>
        </p:grpSp>
        <p:grpSp>
          <p:nvGrpSpPr>
            <p:cNvPr id="12" name="组合 11"/>
            <p:cNvGrpSpPr/>
            <p:nvPr/>
          </p:nvGrpSpPr>
          <p:grpSpPr>
            <a:xfrm>
              <a:off x="9989620" y="3852572"/>
              <a:ext cx="718436" cy="1380202"/>
              <a:chOff x="6667692" y="3852572"/>
              <a:chExt cx="718436" cy="1380202"/>
            </a:xfrm>
          </p:grpSpPr>
          <p:grpSp>
            <p:nvGrpSpPr>
              <p:cNvPr id="22" name="组合 21"/>
              <p:cNvGrpSpPr/>
              <p:nvPr/>
            </p:nvGrpSpPr>
            <p:grpSpPr>
              <a:xfrm>
                <a:off x="6667692" y="4411380"/>
                <a:ext cx="718436" cy="821394"/>
                <a:chOff x="1189027" y="2037976"/>
                <a:chExt cx="718436" cy="821394"/>
              </a:xfrm>
            </p:grpSpPr>
            <p:sp>
              <p:nvSpPr>
                <p:cNvPr id="25" name="任意多边形: 形状 24"/>
                <p:cNvSpPr/>
                <p:nvPr/>
              </p:nvSpPr>
              <p:spPr bwMode="auto">
                <a:xfrm>
                  <a:off x="1189027" y="2037976"/>
                  <a:ext cx="718436" cy="821394"/>
                </a:xfrm>
                <a:custGeom>
                  <a:avLst/>
                  <a:gdLst>
                    <a:gd name="T0" fmla="*/ 317 w 635"/>
                    <a:gd name="T1" fmla="*/ 0 h 726"/>
                    <a:gd name="T2" fmla="*/ 635 w 635"/>
                    <a:gd name="T3" fmla="*/ 158 h 726"/>
                    <a:gd name="T4" fmla="*/ 635 w 635"/>
                    <a:gd name="T5" fmla="*/ 568 h 726"/>
                    <a:gd name="T6" fmla="*/ 317 w 635"/>
                    <a:gd name="T7" fmla="*/ 726 h 726"/>
                    <a:gd name="T8" fmla="*/ 0 w 635"/>
                    <a:gd name="T9" fmla="*/ 568 h 726"/>
                    <a:gd name="T10" fmla="*/ 0 w 635"/>
                    <a:gd name="T11" fmla="*/ 158 h 726"/>
                    <a:gd name="T12" fmla="*/ 317 w 635"/>
                    <a:gd name="T13" fmla="*/ 0 h 726"/>
                  </a:gdLst>
                  <a:ahLst/>
                  <a:cxnLst>
                    <a:cxn ang="0">
                      <a:pos x="T0" y="T1"/>
                    </a:cxn>
                    <a:cxn ang="0">
                      <a:pos x="T2" y="T3"/>
                    </a:cxn>
                    <a:cxn ang="0">
                      <a:pos x="T4" y="T5"/>
                    </a:cxn>
                    <a:cxn ang="0">
                      <a:pos x="T6" y="T7"/>
                    </a:cxn>
                    <a:cxn ang="0">
                      <a:pos x="T8" y="T9"/>
                    </a:cxn>
                    <a:cxn ang="0">
                      <a:pos x="T10" y="T11"/>
                    </a:cxn>
                    <a:cxn ang="0">
                      <a:pos x="T12" y="T13"/>
                    </a:cxn>
                  </a:cxnLst>
                  <a:rect l="0" t="0" r="r" b="b"/>
                  <a:pathLst>
                    <a:path w="635" h="726">
                      <a:moveTo>
                        <a:pt x="317" y="0"/>
                      </a:moveTo>
                      <a:lnTo>
                        <a:pt x="635" y="158"/>
                      </a:lnTo>
                      <a:lnTo>
                        <a:pt x="635" y="568"/>
                      </a:lnTo>
                      <a:lnTo>
                        <a:pt x="317" y="726"/>
                      </a:lnTo>
                      <a:lnTo>
                        <a:pt x="0" y="568"/>
                      </a:lnTo>
                      <a:lnTo>
                        <a:pt x="0" y="158"/>
                      </a:lnTo>
                      <a:lnTo>
                        <a:pt x="317" y="0"/>
                      </a:lnTo>
                      <a:close/>
                    </a:path>
                  </a:pathLst>
                </a:custGeom>
                <a:solidFill>
                  <a:schemeClr val="bg1"/>
                </a:solidFill>
                <a:ln w="28575">
                  <a:solidFill>
                    <a:schemeClr val="accent2"/>
                  </a:solidFill>
                  <a:round/>
                </a:ln>
              </p:spPr>
              <p:txBody>
                <a:bodyPr vert="horz" wrap="square" lIns="91440" tIns="45720" rIns="91440" bIns="45720" numCol="1" anchor="t" anchorCtr="0" compatLnSpc="1"/>
                <a:lstStyle/>
                <a:p>
                  <a:endParaRPr lang="zh-CN" altLang="en-US">
                    <a:cs typeface="+mn-ea"/>
                    <a:sym typeface="+mn-lt"/>
                  </a:endParaRPr>
                </a:p>
              </p:txBody>
            </p:sp>
            <p:sp>
              <p:nvSpPr>
                <p:cNvPr id="26" name="任意多边形: 形状 25"/>
                <p:cNvSpPr/>
                <p:nvPr/>
              </p:nvSpPr>
              <p:spPr bwMode="auto">
                <a:xfrm>
                  <a:off x="1352702" y="2266473"/>
                  <a:ext cx="391086" cy="364399"/>
                </a:xfrm>
                <a:custGeom>
                  <a:avLst/>
                  <a:gdLst>
                    <a:gd name="connsiteX0" fmla="*/ 484855 w 606016"/>
                    <a:gd name="connsiteY0" fmla="*/ 473988 h 564664"/>
                    <a:gd name="connsiteX1" fmla="*/ 505037 w 606016"/>
                    <a:gd name="connsiteY1" fmla="*/ 494170 h 564664"/>
                    <a:gd name="connsiteX2" fmla="*/ 484855 w 606016"/>
                    <a:gd name="connsiteY2" fmla="*/ 514352 h 564664"/>
                    <a:gd name="connsiteX3" fmla="*/ 464673 w 606016"/>
                    <a:gd name="connsiteY3" fmla="*/ 494170 h 564664"/>
                    <a:gd name="connsiteX4" fmla="*/ 484855 w 606016"/>
                    <a:gd name="connsiteY4" fmla="*/ 473988 h 564664"/>
                    <a:gd name="connsiteX5" fmla="*/ 121232 w 606016"/>
                    <a:gd name="connsiteY5" fmla="*/ 473988 h 564664"/>
                    <a:gd name="connsiteX6" fmla="*/ 141414 w 606016"/>
                    <a:gd name="connsiteY6" fmla="*/ 494170 h 564664"/>
                    <a:gd name="connsiteX7" fmla="*/ 121232 w 606016"/>
                    <a:gd name="connsiteY7" fmla="*/ 514352 h 564664"/>
                    <a:gd name="connsiteX8" fmla="*/ 101050 w 606016"/>
                    <a:gd name="connsiteY8" fmla="*/ 494170 h 564664"/>
                    <a:gd name="connsiteX9" fmla="*/ 121232 w 606016"/>
                    <a:gd name="connsiteY9" fmla="*/ 473988 h 564664"/>
                    <a:gd name="connsiteX10" fmla="*/ 484813 w 606016"/>
                    <a:gd name="connsiteY10" fmla="*/ 443658 h 564664"/>
                    <a:gd name="connsiteX11" fmla="*/ 434364 w 606016"/>
                    <a:gd name="connsiteY11" fmla="*/ 494115 h 564664"/>
                    <a:gd name="connsiteX12" fmla="*/ 484813 w 606016"/>
                    <a:gd name="connsiteY12" fmla="*/ 544482 h 564664"/>
                    <a:gd name="connsiteX13" fmla="*/ 535352 w 606016"/>
                    <a:gd name="connsiteY13" fmla="*/ 494115 h 564664"/>
                    <a:gd name="connsiteX14" fmla="*/ 484813 w 606016"/>
                    <a:gd name="connsiteY14" fmla="*/ 443658 h 564664"/>
                    <a:gd name="connsiteX15" fmla="*/ 121293 w 606016"/>
                    <a:gd name="connsiteY15" fmla="*/ 443658 h 564664"/>
                    <a:gd name="connsiteX16" fmla="*/ 70755 w 606016"/>
                    <a:gd name="connsiteY16" fmla="*/ 494115 h 564664"/>
                    <a:gd name="connsiteX17" fmla="*/ 121293 w 606016"/>
                    <a:gd name="connsiteY17" fmla="*/ 544482 h 564664"/>
                    <a:gd name="connsiteX18" fmla="*/ 171742 w 606016"/>
                    <a:gd name="connsiteY18" fmla="*/ 494115 h 564664"/>
                    <a:gd name="connsiteX19" fmla="*/ 121293 w 606016"/>
                    <a:gd name="connsiteY19" fmla="*/ 443658 h 564664"/>
                    <a:gd name="connsiteX20" fmla="*/ 303053 w 606016"/>
                    <a:gd name="connsiteY20" fmla="*/ 373109 h 564664"/>
                    <a:gd name="connsiteX21" fmla="*/ 292945 w 606016"/>
                    <a:gd name="connsiteY21" fmla="*/ 383200 h 564664"/>
                    <a:gd name="connsiteX22" fmla="*/ 303053 w 606016"/>
                    <a:gd name="connsiteY22" fmla="*/ 393292 h 564664"/>
                    <a:gd name="connsiteX23" fmla="*/ 343484 w 606016"/>
                    <a:gd name="connsiteY23" fmla="*/ 393292 h 564664"/>
                    <a:gd name="connsiteX24" fmla="*/ 343484 w 606016"/>
                    <a:gd name="connsiteY24" fmla="*/ 403383 h 564664"/>
                    <a:gd name="connsiteX25" fmla="*/ 353592 w 606016"/>
                    <a:gd name="connsiteY25" fmla="*/ 413474 h 564664"/>
                    <a:gd name="connsiteX26" fmla="*/ 363610 w 606016"/>
                    <a:gd name="connsiteY26" fmla="*/ 403383 h 564664"/>
                    <a:gd name="connsiteX27" fmla="*/ 363610 w 606016"/>
                    <a:gd name="connsiteY27" fmla="*/ 383200 h 564664"/>
                    <a:gd name="connsiteX28" fmla="*/ 353592 w 606016"/>
                    <a:gd name="connsiteY28" fmla="*/ 373109 h 564664"/>
                    <a:gd name="connsiteX29" fmla="*/ 313169 w 606016"/>
                    <a:gd name="connsiteY29" fmla="*/ 282403 h 564664"/>
                    <a:gd name="connsiteX30" fmla="*/ 447018 w 606016"/>
                    <a:gd name="connsiteY30" fmla="*/ 282403 h 564664"/>
                    <a:gd name="connsiteX31" fmla="*/ 465069 w 606016"/>
                    <a:gd name="connsiteY31" fmla="*/ 311699 h 564664"/>
                    <a:gd name="connsiteX32" fmla="*/ 473282 w 606016"/>
                    <a:gd name="connsiteY32" fmla="*/ 322696 h 564664"/>
                    <a:gd name="connsiteX33" fmla="*/ 313169 w 606016"/>
                    <a:gd name="connsiteY33" fmla="*/ 322696 h 564664"/>
                    <a:gd name="connsiteX34" fmla="*/ 161665 w 606016"/>
                    <a:gd name="connsiteY34" fmla="*/ 282403 h 564664"/>
                    <a:gd name="connsiteX35" fmla="*/ 292917 w 606016"/>
                    <a:gd name="connsiteY35" fmla="*/ 282403 h 564664"/>
                    <a:gd name="connsiteX36" fmla="*/ 292917 w 606016"/>
                    <a:gd name="connsiteY36" fmla="*/ 322696 h 564664"/>
                    <a:gd name="connsiteX37" fmla="*/ 161665 w 606016"/>
                    <a:gd name="connsiteY37" fmla="*/ 322696 h 564664"/>
                    <a:gd name="connsiteX38" fmla="*/ 191958 w 606016"/>
                    <a:gd name="connsiteY38" fmla="*/ 0 h 564664"/>
                    <a:gd name="connsiteX39" fmla="*/ 202066 w 606016"/>
                    <a:gd name="connsiteY39" fmla="*/ 10092 h 564664"/>
                    <a:gd name="connsiteX40" fmla="*/ 202066 w 606016"/>
                    <a:gd name="connsiteY40" fmla="*/ 40366 h 564664"/>
                    <a:gd name="connsiteX41" fmla="*/ 222281 w 606016"/>
                    <a:gd name="connsiteY41" fmla="*/ 40366 h 564664"/>
                    <a:gd name="connsiteX42" fmla="*/ 222281 w 606016"/>
                    <a:gd name="connsiteY42" fmla="*/ 10092 h 564664"/>
                    <a:gd name="connsiteX43" fmla="*/ 232389 w 606016"/>
                    <a:gd name="connsiteY43" fmla="*/ 0 h 564664"/>
                    <a:gd name="connsiteX44" fmla="*/ 242406 w 606016"/>
                    <a:gd name="connsiteY44" fmla="*/ 10092 h 564664"/>
                    <a:gd name="connsiteX45" fmla="*/ 242406 w 606016"/>
                    <a:gd name="connsiteY45" fmla="*/ 40366 h 564664"/>
                    <a:gd name="connsiteX46" fmla="*/ 252514 w 606016"/>
                    <a:gd name="connsiteY46" fmla="*/ 50457 h 564664"/>
                    <a:gd name="connsiteX47" fmla="*/ 252514 w 606016"/>
                    <a:gd name="connsiteY47" fmla="*/ 100823 h 564664"/>
                    <a:gd name="connsiteX48" fmla="*/ 242406 w 606016"/>
                    <a:gd name="connsiteY48" fmla="*/ 110915 h 564664"/>
                    <a:gd name="connsiteX49" fmla="*/ 221379 w 606016"/>
                    <a:gd name="connsiteY49" fmla="*/ 110915 h 564664"/>
                    <a:gd name="connsiteX50" fmla="*/ 161634 w 606016"/>
                    <a:gd name="connsiteY50" fmla="*/ 161371 h 564664"/>
                    <a:gd name="connsiteX51" fmla="*/ 101078 w 606016"/>
                    <a:gd name="connsiteY51" fmla="*/ 100823 h 564664"/>
                    <a:gd name="connsiteX52" fmla="*/ 60647 w 606016"/>
                    <a:gd name="connsiteY52" fmla="*/ 60548 h 564664"/>
                    <a:gd name="connsiteX53" fmla="*/ 20216 w 606016"/>
                    <a:gd name="connsiteY53" fmla="*/ 100823 h 564664"/>
                    <a:gd name="connsiteX54" fmla="*/ 20216 w 606016"/>
                    <a:gd name="connsiteY54" fmla="*/ 231921 h 564664"/>
                    <a:gd name="connsiteX55" fmla="*/ 80862 w 606016"/>
                    <a:gd name="connsiteY55" fmla="*/ 292469 h 564664"/>
                    <a:gd name="connsiteX56" fmla="*/ 82126 w 606016"/>
                    <a:gd name="connsiteY56" fmla="*/ 292649 h 564664"/>
                    <a:gd name="connsiteX57" fmla="*/ 105229 w 606016"/>
                    <a:gd name="connsiteY57" fmla="*/ 255167 h 564664"/>
                    <a:gd name="connsiteX58" fmla="*/ 164883 w 606016"/>
                    <a:gd name="connsiteY58" fmla="*/ 221829 h 564664"/>
                    <a:gd name="connsiteX59" fmla="*/ 370559 w 606016"/>
                    <a:gd name="connsiteY59" fmla="*/ 221829 h 564664"/>
                    <a:gd name="connsiteX60" fmla="*/ 430213 w 606016"/>
                    <a:gd name="connsiteY60" fmla="*/ 255077 h 564664"/>
                    <a:gd name="connsiteX61" fmla="*/ 434545 w 606016"/>
                    <a:gd name="connsiteY61" fmla="*/ 262195 h 564664"/>
                    <a:gd name="connsiteX62" fmla="*/ 159920 w 606016"/>
                    <a:gd name="connsiteY62" fmla="*/ 262195 h 564664"/>
                    <a:gd name="connsiteX63" fmla="*/ 141419 w 606016"/>
                    <a:gd name="connsiteY63" fmla="*/ 280575 h 564664"/>
                    <a:gd name="connsiteX64" fmla="*/ 141419 w 606016"/>
                    <a:gd name="connsiteY64" fmla="*/ 324455 h 564664"/>
                    <a:gd name="connsiteX65" fmla="*/ 159920 w 606016"/>
                    <a:gd name="connsiteY65" fmla="*/ 342835 h 564664"/>
                    <a:gd name="connsiteX66" fmla="*/ 498801 w 606016"/>
                    <a:gd name="connsiteY66" fmla="*/ 342835 h 564664"/>
                    <a:gd name="connsiteX67" fmla="*/ 538962 w 606016"/>
                    <a:gd name="connsiteY67" fmla="*/ 352926 h 564664"/>
                    <a:gd name="connsiteX68" fmla="*/ 580566 w 606016"/>
                    <a:gd name="connsiteY68" fmla="*/ 352926 h 564664"/>
                    <a:gd name="connsiteX69" fmla="*/ 606016 w 606016"/>
                    <a:gd name="connsiteY69" fmla="*/ 378335 h 564664"/>
                    <a:gd name="connsiteX70" fmla="*/ 606016 w 606016"/>
                    <a:gd name="connsiteY70" fmla="*/ 403383 h 564664"/>
                    <a:gd name="connsiteX71" fmla="*/ 555567 w 606016"/>
                    <a:gd name="connsiteY71" fmla="*/ 403383 h 564664"/>
                    <a:gd name="connsiteX72" fmla="*/ 545460 w 606016"/>
                    <a:gd name="connsiteY72" fmla="*/ 413474 h 564664"/>
                    <a:gd name="connsiteX73" fmla="*/ 555567 w 606016"/>
                    <a:gd name="connsiteY73" fmla="*/ 423476 h 564664"/>
                    <a:gd name="connsiteX74" fmla="*/ 606016 w 606016"/>
                    <a:gd name="connsiteY74" fmla="*/ 423476 h 564664"/>
                    <a:gd name="connsiteX75" fmla="*/ 606016 w 606016"/>
                    <a:gd name="connsiteY75" fmla="*/ 463391 h 564664"/>
                    <a:gd name="connsiteX76" fmla="*/ 565224 w 606016"/>
                    <a:gd name="connsiteY76" fmla="*/ 504206 h 564664"/>
                    <a:gd name="connsiteX77" fmla="*/ 554755 w 606016"/>
                    <a:gd name="connsiteY77" fmla="*/ 504206 h 564664"/>
                    <a:gd name="connsiteX78" fmla="*/ 484813 w 606016"/>
                    <a:gd name="connsiteY78" fmla="*/ 564664 h 564664"/>
                    <a:gd name="connsiteX79" fmla="*/ 414961 w 606016"/>
                    <a:gd name="connsiteY79" fmla="*/ 504206 h 564664"/>
                    <a:gd name="connsiteX80" fmla="*/ 191145 w 606016"/>
                    <a:gd name="connsiteY80" fmla="*/ 504206 h 564664"/>
                    <a:gd name="connsiteX81" fmla="*/ 121293 w 606016"/>
                    <a:gd name="connsiteY81" fmla="*/ 564664 h 564664"/>
                    <a:gd name="connsiteX82" fmla="*/ 51351 w 606016"/>
                    <a:gd name="connsiteY82" fmla="*/ 504206 h 564664"/>
                    <a:gd name="connsiteX83" fmla="*/ 35377 w 606016"/>
                    <a:gd name="connsiteY83" fmla="*/ 504206 h 564664"/>
                    <a:gd name="connsiteX84" fmla="*/ 90 w 606016"/>
                    <a:gd name="connsiteY84" fmla="*/ 468977 h 564664"/>
                    <a:gd name="connsiteX85" fmla="*/ 0 w 606016"/>
                    <a:gd name="connsiteY85" fmla="*/ 423476 h 564664"/>
                    <a:gd name="connsiteX86" fmla="*/ 50539 w 606016"/>
                    <a:gd name="connsiteY86" fmla="*/ 423476 h 564664"/>
                    <a:gd name="connsiteX87" fmla="*/ 60647 w 606016"/>
                    <a:gd name="connsiteY87" fmla="*/ 413474 h 564664"/>
                    <a:gd name="connsiteX88" fmla="*/ 50539 w 606016"/>
                    <a:gd name="connsiteY88" fmla="*/ 403383 h 564664"/>
                    <a:gd name="connsiteX89" fmla="*/ 0 w 606016"/>
                    <a:gd name="connsiteY89" fmla="*/ 403383 h 564664"/>
                    <a:gd name="connsiteX90" fmla="*/ 0 w 606016"/>
                    <a:gd name="connsiteY90" fmla="*/ 378335 h 564664"/>
                    <a:gd name="connsiteX91" fmla="*/ 7400 w 606016"/>
                    <a:gd name="connsiteY91" fmla="*/ 360405 h 564664"/>
                    <a:gd name="connsiteX92" fmla="*/ 25540 w 606016"/>
                    <a:gd name="connsiteY92" fmla="*/ 352926 h 564664"/>
                    <a:gd name="connsiteX93" fmla="*/ 54961 w 606016"/>
                    <a:gd name="connsiteY93" fmla="*/ 336798 h 564664"/>
                    <a:gd name="connsiteX94" fmla="*/ 70303 w 606016"/>
                    <a:gd name="connsiteY94" fmla="*/ 311840 h 564664"/>
                    <a:gd name="connsiteX95" fmla="*/ 90 w 606016"/>
                    <a:gd name="connsiteY95" fmla="*/ 231921 h 564664"/>
                    <a:gd name="connsiteX96" fmla="*/ 90 w 606016"/>
                    <a:gd name="connsiteY96" fmla="*/ 100823 h 564664"/>
                    <a:gd name="connsiteX97" fmla="*/ 60647 w 606016"/>
                    <a:gd name="connsiteY97" fmla="*/ 40366 h 564664"/>
                    <a:gd name="connsiteX98" fmla="*/ 121293 w 606016"/>
                    <a:gd name="connsiteY98" fmla="*/ 100823 h 564664"/>
                    <a:gd name="connsiteX99" fmla="*/ 161634 w 606016"/>
                    <a:gd name="connsiteY99" fmla="*/ 141189 h 564664"/>
                    <a:gd name="connsiteX100" fmla="*/ 200622 w 606016"/>
                    <a:gd name="connsiteY100" fmla="*/ 110915 h 564664"/>
                    <a:gd name="connsiteX101" fmla="*/ 181850 w 606016"/>
                    <a:gd name="connsiteY101" fmla="*/ 110915 h 564664"/>
                    <a:gd name="connsiteX102" fmla="*/ 171742 w 606016"/>
                    <a:gd name="connsiteY102" fmla="*/ 100823 h 564664"/>
                    <a:gd name="connsiteX103" fmla="*/ 171742 w 606016"/>
                    <a:gd name="connsiteY103" fmla="*/ 50457 h 564664"/>
                    <a:gd name="connsiteX104" fmla="*/ 181850 w 606016"/>
                    <a:gd name="connsiteY104" fmla="*/ 40366 h 564664"/>
                    <a:gd name="connsiteX105" fmla="*/ 181850 w 606016"/>
                    <a:gd name="connsiteY105" fmla="*/ 10092 h 564664"/>
                    <a:gd name="connsiteX106" fmla="*/ 191958 w 606016"/>
                    <a:gd name="connsiteY106" fmla="*/ 0 h 564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606016" h="564664">
                      <a:moveTo>
                        <a:pt x="484855" y="473988"/>
                      </a:moveTo>
                      <a:cubicBezTo>
                        <a:pt x="496001" y="473988"/>
                        <a:pt x="505037" y="483024"/>
                        <a:pt x="505037" y="494170"/>
                      </a:cubicBezTo>
                      <a:cubicBezTo>
                        <a:pt x="505037" y="505316"/>
                        <a:pt x="496001" y="514352"/>
                        <a:pt x="484855" y="514352"/>
                      </a:cubicBezTo>
                      <a:cubicBezTo>
                        <a:pt x="473709" y="514352"/>
                        <a:pt x="464673" y="505316"/>
                        <a:pt x="464673" y="494170"/>
                      </a:cubicBezTo>
                      <a:cubicBezTo>
                        <a:pt x="464673" y="483024"/>
                        <a:pt x="473709" y="473988"/>
                        <a:pt x="484855" y="473988"/>
                      </a:cubicBezTo>
                      <a:close/>
                      <a:moveTo>
                        <a:pt x="121232" y="473988"/>
                      </a:moveTo>
                      <a:cubicBezTo>
                        <a:pt x="132378" y="473988"/>
                        <a:pt x="141414" y="483024"/>
                        <a:pt x="141414" y="494170"/>
                      </a:cubicBezTo>
                      <a:cubicBezTo>
                        <a:pt x="141414" y="505316"/>
                        <a:pt x="132378" y="514352"/>
                        <a:pt x="121232" y="514352"/>
                      </a:cubicBezTo>
                      <a:cubicBezTo>
                        <a:pt x="110086" y="514352"/>
                        <a:pt x="101050" y="505316"/>
                        <a:pt x="101050" y="494170"/>
                      </a:cubicBezTo>
                      <a:cubicBezTo>
                        <a:pt x="101050" y="483024"/>
                        <a:pt x="110086" y="473988"/>
                        <a:pt x="121232" y="473988"/>
                      </a:cubicBezTo>
                      <a:close/>
                      <a:moveTo>
                        <a:pt x="484813" y="443658"/>
                      </a:moveTo>
                      <a:cubicBezTo>
                        <a:pt x="457016" y="443658"/>
                        <a:pt x="434364" y="466274"/>
                        <a:pt x="434364" y="494115"/>
                      </a:cubicBezTo>
                      <a:cubicBezTo>
                        <a:pt x="434364" y="521866"/>
                        <a:pt x="457016" y="544482"/>
                        <a:pt x="484813" y="544482"/>
                      </a:cubicBezTo>
                      <a:cubicBezTo>
                        <a:pt x="512699" y="544482"/>
                        <a:pt x="535352" y="521866"/>
                        <a:pt x="535352" y="494115"/>
                      </a:cubicBezTo>
                      <a:cubicBezTo>
                        <a:pt x="535352" y="466274"/>
                        <a:pt x="512699" y="443658"/>
                        <a:pt x="484813" y="443658"/>
                      </a:cubicBezTo>
                      <a:close/>
                      <a:moveTo>
                        <a:pt x="121293" y="443658"/>
                      </a:moveTo>
                      <a:cubicBezTo>
                        <a:pt x="93407" y="443658"/>
                        <a:pt x="70755" y="466274"/>
                        <a:pt x="70755" y="494115"/>
                      </a:cubicBezTo>
                      <a:cubicBezTo>
                        <a:pt x="70755" y="521866"/>
                        <a:pt x="93407" y="544482"/>
                        <a:pt x="121293" y="544482"/>
                      </a:cubicBezTo>
                      <a:cubicBezTo>
                        <a:pt x="149090" y="544482"/>
                        <a:pt x="171742" y="521866"/>
                        <a:pt x="171742" y="494115"/>
                      </a:cubicBezTo>
                      <a:cubicBezTo>
                        <a:pt x="171742" y="466274"/>
                        <a:pt x="149090" y="443658"/>
                        <a:pt x="121293" y="443658"/>
                      </a:cubicBezTo>
                      <a:close/>
                      <a:moveTo>
                        <a:pt x="303053" y="373109"/>
                      </a:moveTo>
                      <a:cubicBezTo>
                        <a:pt x="297458" y="373109"/>
                        <a:pt x="292945" y="377614"/>
                        <a:pt x="292945" y="383200"/>
                      </a:cubicBezTo>
                      <a:cubicBezTo>
                        <a:pt x="292945" y="388787"/>
                        <a:pt x="297458" y="393292"/>
                        <a:pt x="303053" y="393292"/>
                      </a:cubicBezTo>
                      <a:lnTo>
                        <a:pt x="343484" y="393292"/>
                      </a:lnTo>
                      <a:lnTo>
                        <a:pt x="343484" y="403383"/>
                      </a:lnTo>
                      <a:cubicBezTo>
                        <a:pt x="343484" y="408879"/>
                        <a:pt x="347997" y="413474"/>
                        <a:pt x="353592" y="413474"/>
                      </a:cubicBezTo>
                      <a:cubicBezTo>
                        <a:pt x="359097" y="413474"/>
                        <a:pt x="363610" y="408969"/>
                        <a:pt x="363610" y="403383"/>
                      </a:cubicBezTo>
                      <a:lnTo>
                        <a:pt x="363610" y="383200"/>
                      </a:lnTo>
                      <a:cubicBezTo>
                        <a:pt x="363610" y="377614"/>
                        <a:pt x="359097" y="373109"/>
                        <a:pt x="353592" y="373109"/>
                      </a:cubicBezTo>
                      <a:close/>
                      <a:moveTo>
                        <a:pt x="313169" y="282403"/>
                      </a:moveTo>
                      <a:lnTo>
                        <a:pt x="447018" y="282403"/>
                      </a:lnTo>
                      <a:lnTo>
                        <a:pt x="465069" y="311699"/>
                      </a:lnTo>
                      <a:cubicBezTo>
                        <a:pt x="467506" y="315665"/>
                        <a:pt x="470304" y="319271"/>
                        <a:pt x="473282" y="322696"/>
                      </a:cubicBezTo>
                      <a:lnTo>
                        <a:pt x="313169" y="322696"/>
                      </a:lnTo>
                      <a:close/>
                      <a:moveTo>
                        <a:pt x="161665" y="282403"/>
                      </a:moveTo>
                      <a:lnTo>
                        <a:pt x="292917" y="282403"/>
                      </a:lnTo>
                      <a:lnTo>
                        <a:pt x="292917" y="322696"/>
                      </a:lnTo>
                      <a:lnTo>
                        <a:pt x="161665" y="322696"/>
                      </a:lnTo>
                      <a:close/>
                      <a:moveTo>
                        <a:pt x="191958" y="0"/>
                      </a:moveTo>
                      <a:cubicBezTo>
                        <a:pt x="197553" y="0"/>
                        <a:pt x="202066" y="4505"/>
                        <a:pt x="202066" y="10092"/>
                      </a:cubicBezTo>
                      <a:lnTo>
                        <a:pt x="202066" y="40366"/>
                      </a:lnTo>
                      <a:lnTo>
                        <a:pt x="222281" y="40366"/>
                      </a:lnTo>
                      <a:lnTo>
                        <a:pt x="222281" y="10092"/>
                      </a:lnTo>
                      <a:cubicBezTo>
                        <a:pt x="222281" y="4505"/>
                        <a:pt x="226793" y="0"/>
                        <a:pt x="232389" y="0"/>
                      </a:cubicBezTo>
                      <a:cubicBezTo>
                        <a:pt x="237894" y="0"/>
                        <a:pt x="242406" y="4505"/>
                        <a:pt x="242406" y="10092"/>
                      </a:cubicBezTo>
                      <a:lnTo>
                        <a:pt x="242406" y="40366"/>
                      </a:lnTo>
                      <a:cubicBezTo>
                        <a:pt x="248002" y="40366"/>
                        <a:pt x="252514" y="44871"/>
                        <a:pt x="252514" y="50457"/>
                      </a:cubicBezTo>
                      <a:lnTo>
                        <a:pt x="252514" y="100823"/>
                      </a:lnTo>
                      <a:cubicBezTo>
                        <a:pt x="252514" y="106410"/>
                        <a:pt x="248002" y="110915"/>
                        <a:pt x="242406" y="110915"/>
                      </a:cubicBezTo>
                      <a:lnTo>
                        <a:pt x="221379" y="110915"/>
                      </a:lnTo>
                      <a:cubicBezTo>
                        <a:pt x="216505" y="139477"/>
                        <a:pt x="191597" y="161371"/>
                        <a:pt x="161634" y="161371"/>
                      </a:cubicBezTo>
                      <a:cubicBezTo>
                        <a:pt x="128243" y="161371"/>
                        <a:pt x="101078" y="134251"/>
                        <a:pt x="101078" y="100823"/>
                      </a:cubicBezTo>
                      <a:cubicBezTo>
                        <a:pt x="101078" y="78568"/>
                        <a:pt x="82938" y="60548"/>
                        <a:pt x="60647" y="60548"/>
                      </a:cubicBezTo>
                      <a:cubicBezTo>
                        <a:pt x="38355" y="60548"/>
                        <a:pt x="20216" y="78568"/>
                        <a:pt x="20216" y="100823"/>
                      </a:cubicBezTo>
                      <a:lnTo>
                        <a:pt x="20216" y="231921"/>
                      </a:lnTo>
                      <a:cubicBezTo>
                        <a:pt x="20216" y="265258"/>
                        <a:pt x="47470" y="292469"/>
                        <a:pt x="80862" y="292469"/>
                      </a:cubicBezTo>
                      <a:cubicBezTo>
                        <a:pt x="81314" y="292469"/>
                        <a:pt x="81675" y="292649"/>
                        <a:pt x="82126" y="292649"/>
                      </a:cubicBezTo>
                      <a:lnTo>
                        <a:pt x="105229" y="255167"/>
                      </a:lnTo>
                      <a:cubicBezTo>
                        <a:pt x="117864" y="234624"/>
                        <a:pt x="140697" y="221829"/>
                        <a:pt x="164883" y="221829"/>
                      </a:cubicBezTo>
                      <a:lnTo>
                        <a:pt x="370559" y="221829"/>
                      </a:lnTo>
                      <a:cubicBezTo>
                        <a:pt x="394655" y="221829"/>
                        <a:pt x="417578" y="234624"/>
                        <a:pt x="430213" y="255077"/>
                      </a:cubicBezTo>
                      <a:lnTo>
                        <a:pt x="434545" y="262195"/>
                      </a:lnTo>
                      <a:lnTo>
                        <a:pt x="159920" y="262195"/>
                      </a:lnTo>
                      <a:cubicBezTo>
                        <a:pt x="149722" y="262195"/>
                        <a:pt x="141419" y="270484"/>
                        <a:pt x="141419" y="280575"/>
                      </a:cubicBezTo>
                      <a:lnTo>
                        <a:pt x="141419" y="324455"/>
                      </a:lnTo>
                      <a:cubicBezTo>
                        <a:pt x="141419" y="334546"/>
                        <a:pt x="149722" y="342835"/>
                        <a:pt x="159920" y="342835"/>
                      </a:cubicBezTo>
                      <a:lnTo>
                        <a:pt x="498801" y="342835"/>
                      </a:lnTo>
                      <a:cubicBezTo>
                        <a:pt x="511075" y="349322"/>
                        <a:pt x="524793" y="352926"/>
                        <a:pt x="538962" y="352926"/>
                      </a:cubicBezTo>
                      <a:lnTo>
                        <a:pt x="580566" y="352926"/>
                      </a:lnTo>
                      <a:cubicBezTo>
                        <a:pt x="594645" y="352926"/>
                        <a:pt x="606016" y="364369"/>
                        <a:pt x="606016" y="378335"/>
                      </a:cubicBezTo>
                      <a:lnTo>
                        <a:pt x="606016" y="403383"/>
                      </a:lnTo>
                      <a:lnTo>
                        <a:pt x="555567" y="403383"/>
                      </a:lnTo>
                      <a:cubicBezTo>
                        <a:pt x="549972" y="403383"/>
                        <a:pt x="545460" y="407888"/>
                        <a:pt x="545460" y="413474"/>
                      </a:cubicBezTo>
                      <a:cubicBezTo>
                        <a:pt x="545460" y="418971"/>
                        <a:pt x="549972" y="423476"/>
                        <a:pt x="555567" y="423476"/>
                      </a:cubicBezTo>
                      <a:lnTo>
                        <a:pt x="606016" y="423476"/>
                      </a:lnTo>
                      <a:lnTo>
                        <a:pt x="606016" y="463391"/>
                      </a:lnTo>
                      <a:cubicBezTo>
                        <a:pt x="606016" y="485916"/>
                        <a:pt x="587696" y="504206"/>
                        <a:pt x="565224" y="504206"/>
                      </a:cubicBezTo>
                      <a:lnTo>
                        <a:pt x="554755" y="504206"/>
                      </a:lnTo>
                      <a:cubicBezTo>
                        <a:pt x="549791" y="538355"/>
                        <a:pt x="520371" y="564664"/>
                        <a:pt x="484813" y="564664"/>
                      </a:cubicBezTo>
                      <a:cubicBezTo>
                        <a:pt x="449345" y="564664"/>
                        <a:pt x="419924" y="538355"/>
                        <a:pt x="414961" y="504206"/>
                      </a:cubicBezTo>
                      <a:lnTo>
                        <a:pt x="191145" y="504206"/>
                      </a:lnTo>
                      <a:cubicBezTo>
                        <a:pt x="186182" y="538355"/>
                        <a:pt x="156761" y="564664"/>
                        <a:pt x="121293" y="564664"/>
                      </a:cubicBezTo>
                      <a:cubicBezTo>
                        <a:pt x="85736" y="564664"/>
                        <a:pt x="56315" y="538355"/>
                        <a:pt x="51351" y="504206"/>
                      </a:cubicBezTo>
                      <a:lnTo>
                        <a:pt x="35377" y="504206"/>
                      </a:lnTo>
                      <a:cubicBezTo>
                        <a:pt x="15884" y="504206"/>
                        <a:pt x="90" y="488349"/>
                        <a:pt x="90" y="468977"/>
                      </a:cubicBezTo>
                      <a:lnTo>
                        <a:pt x="0" y="423476"/>
                      </a:lnTo>
                      <a:lnTo>
                        <a:pt x="50539" y="423476"/>
                      </a:lnTo>
                      <a:cubicBezTo>
                        <a:pt x="56134" y="423476"/>
                        <a:pt x="60647" y="418971"/>
                        <a:pt x="60647" y="413474"/>
                      </a:cubicBezTo>
                      <a:cubicBezTo>
                        <a:pt x="60647" y="407888"/>
                        <a:pt x="56134" y="403383"/>
                        <a:pt x="50539" y="403383"/>
                      </a:cubicBezTo>
                      <a:lnTo>
                        <a:pt x="0" y="403383"/>
                      </a:lnTo>
                      <a:lnTo>
                        <a:pt x="0" y="378335"/>
                      </a:lnTo>
                      <a:cubicBezTo>
                        <a:pt x="0" y="371577"/>
                        <a:pt x="2617" y="365180"/>
                        <a:pt x="7400" y="360405"/>
                      </a:cubicBezTo>
                      <a:cubicBezTo>
                        <a:pt x="12274" y="355630"/>
                        <a:pt x="18681" y="352926"/>
                        <a:pt x="25540" y="352926"/>
                      </a:cubicBezTo>
                      <a:cubicBezTo>
                        <a:pt x="37814" y="352926"/>
                        <a:pt x="48824" y="346710"/>
                        <a:pt x="54961" y="336798"/>
                      </a:cubicBezTo>
                      <a:lnTo>
                        <a:pt x="70303" y="311840"/>
                      </a:lnTo>
                      <a:cubicBezTo>
                        <a:pt x="30775" y="306614"/>
                        <a:pt x="90" y="272827"/>
                        <a:pt x="90" y="231921"/>
                      </a:cubicBezTo>
                      <a:lnTo>
                        <a:pt x="90" y="100823"/>
                      </a:lnTo>
                      <a:cubicBezTo>
                        <a:pt x="90" y="67486"/>
                        <a:pt x="27255" y="40366"/>
                        <a:pt x="60647" y="40366"/>
                      </a:cubicBezTo>
                      <a:cubicBezTo>
                        <a:pt x="94039" y="40366"/>
                        <a:pt x="121293" y="67486"/>
                        <a:pt x="121293" y="100823"/>
                      </a:cubicBezTo>
                      <a:cubicBezTo>
                        <a:pt x="121293" y="123078"/>
                        <a:pt x="139343" y="141189"/>
                        <a:pt x="161634" y="141189"/>
                      </a:cubicBezTo>
                      <a:cubicBezTo>
                        <a:pt x="180406" y="141189"/>
                        <a:pt x="196109" y="128304"/>
                        <a:pt x="200622" y="110915"/>
                      </a:cubicBezTo>
                      <a:lnTo>
                        <a:pt x="181850" y="110915"/>
                      </a:lnTo>
                      <a:cubicBezTo>
                        <a:pt x="176255" y="110915"/>
                        <a:pt x="171742" y="106410"/>
                        <a:pt x="171742" y="100823"/>
                      </a:cubicBezTo>
                      <a:lnTo>
                        <a:pt x="171742" y="50457"/>
                      </a:lnTo>
                      <a:cubicBezTo>
                        <a:pt x="171742" y="44871"/>
                        <a:pt x="176255" y="40366"/>
                        <a:pt x="181850" y="40366"/>
                      </a:cubicBezTo>
                      <a:lnTo>
                        <a:pt x="181850" y="10092"/>
                      </a:lnTo>
                      <a:cubicBezTo>
                        <a:pt x="181850" y="4505"/>
                        <a:pt x="186362" y="0"/>
                        <a:pt x="191958" y="0"/>
                      </a:cubicBezTo>
                      <a:close/>
                    </a:path>
                  </a:pathLst>
                </a:custGeom>
                <a:solidFill>
                  <a:schemeClr val="accent2"/>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zh-CN" altLang="en-US">
                    <a:cs typeface="+mn-ea"/>
                    <a:sym typeface="+mn-lt"/>
                  </a:endParaRPr>
                </a:p>
              </p:txBody>
            </p:sp>
          </p:grpSp>
          <p:cxnSp>
            <p:nvCxnSpPr>
              <p:cNvPr id="23" name="直接连接符 22"/>
              <p:cNvCxnSpPr>
                <a:stCxn id="25" idx="0"/>
                <a:endCxn id="24" idx="4"/>
              </p:cNvCxnSpPr>
              <p:nvPr/>
            </p:nvCxnSpPr>
            <p:spPr>
              <a:xfrm flipV="1">
                <a:off x="7026344" y="3929730"/>
                <a:ext cx="566" cy="481650"/>
              </a:xfrm>
              <a:prstGeom prst="line">
                <a:avLst/>
              </a:prstGeom>
              <a:ln w="3175"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4" name="椭圆 23"/>
              <p:cNvSpPr/>
              <p:nvPr/>
            </p:nvSpPr>
            <p:spPr>
              <a:xfrm>
                <a:off x="6988331" y="3852572"/>
                <a:ext cx="77158" cy="77158"/>
              </a:xfrm>
              <a:prstGeom prst="ellipse">
                <a:avLst/>
              </a:prstGeom>
              <a:solidFill>
                <a:schemeClr val="accent2"/>
              </a:solidFill>
              <a:ln w="19050" cap="rnd">
                <a:solidFill>
                  <a:schemeClr val="bg1"/>
                </a:solid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algn="ctr" defTabSz="914400"/>
                <a:endParaRPr lang="zh-CN" altLang="en-US" sz="2000" b="1" i="1">
                  <a:solidFill>
                    <a:schemeClr val="tx1"/>
                  </a:solidFill>
                  <a:cs typeface="+mn-ea"/>
                  <a:sym typeface="+mn-lt"/>
                </a:endParaRPr>
              </a:p>
            </p:txBody>
          </p:sp>
        </p:grpSp>
        <p:grpSp>
          <p:nvGrpSpPr>
            <p:cNvPr id="13" name="组合 12"/>
            <p:cNvGrpSpPr/>
            <p:nvPr/>
          </p:nvGrpSpPr>
          <p:grpSpPr>
            <a:xfrm>
              <a:off x="6343551" y="1318525"/>
              <a:ext cx="2340124" cy="2535517"/>
              <a:chOff x="673100" y="1318525"/>
              <a:chExt cx="1750291" cy="2535517"/>
            </a:xfrm>
          </p:grpSpPr>
          <p:sp>
            <p:nvSpPr>
              <p:cNvPr id="20" name="矩形 19"/>
              <p:cNvSpPr/>
              <p:nvPr/>
            </p:nvSpPr>
            <p:spPr bwMode="auto">
              <a:xfrm>
                <a:off x="673100" y="1318525"/>
                <a:ext cx="1750291" cy="615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609600">
                  <a:lnSpc>
                    <a:spcPct val="150000"/>
                  </a:lnSpc>
                </a:pPr>
                <a:r>
                  <a:rPr lang="zh-CN" altLang="en-US" sz="1400" b="1" spc="150" dirty="0">
                    <a:solidFill>
                      <a:schemeClr val="tx1">
                        <a:lumMod val="75000"/>
                        <a:lumOff val="25000"/>
                      </a:schemeClr>
                    </a:solidFill>
                    <a:latin typeface="Arial" panose="020B0604020202020204" pitchFamily="34" charset="0"/>
                    <a:ea typeface="微软雅黑" panose="020B0503020204020204" charset="-122"/>
                    <a:sym typeface="+mn-ea"/>
                  </a:rPr>
                  <a:t>未足额或未缴纳社保</a:t>
                </a:r>
                <a:endParaRPr lang="en-US" altLang="zh-CN" sz="1400" dirty="0">
                  <a:cs typeface="+mn-ea"/>
                  <a:sym typeface="+mn-lt"/>
                </a:endParaRPr>
              </a:p>
            </p:txBody>
          </p:sp>
          <p:sp>
            <p:nvSpPr>
              <p:cNvPr id="21" name="文本框 20"/>
              <p:cNvSpPr txBox="1"/>
              <p:nvPr/>
            </p:nvSpPr>
            <p:spPr bwMode="auto">
              <a:xfrm>
                <a:off x="673100" y="3423058"/>
                <a:ext cx="1750291" cy="430984"/>
              </a:xfrm>
              <a:prstGeom prst="roundRect">
                <a:avLst>
                  <a:gd name="adj" fmla="val 50000"/>
                </a:avLst>
              </a:prstGeom>
              <a:solidFill>
                <a:schemeClr val="accent1"/>
              </a:solidFill>
              <a:ln>
                <a:noFill/>
              </a:ln>
            </p:spPr>
            <p:txBody>
              <a:bodyPr wrap="square" lIns="91440" tIns="45720" rIns="91440" bIns="45720" anchor="ctr" anchorCtr="0">
                <a:normAutofit lnSpcReduction="10000"/>
              </a:bodyPr>
              <a:lstStyle>
                <a:defPPr>
                  <a:defRPr lang="zh-CN"/>
                </a:defPPr>
                <a:lvl1pPr algn="ctr">
                  <a:spcBef>
                    <a:spcPct val="0"/>
                  </a:spcBef>
                  <a:defRPr sz="1400" b="1">
                    <a:solidFill>
                      <a:schemeClr val="bg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r>
                  <a:rPr lang="en-US" altLang="zh-CN" dirty="0">
                    <a:cs typeface="+mn-ea"/>
                    <a:sym typeface="+mn-lt"/>
                  </a:rPr>
                  <a:t>03</a:t>
                </a:r>
              </a:p>
            </p:txBody>
          </p:sp>
        </p:grpSp>
        <p:grpSp>
          <p:nvGrpSpPr>
            <p:cNvPr id="14" name="组合 13"/>
            <p:cNvGrpSpPr/>
            <p:nvPr/>
          </p:nvGrpSpPr>
          <p:grpSpPr>
            <a:xfrm>
              <a:off x="7154394" y="2044326"/>
              <a:ext cx="718436" cy="1380202"/>
              <a:chOff x="4805872" y="2044326"/>
              <a:chExt cx="718436" cy="1380202"/>
            </a:xfrm>
          </p:grpSpPr>
          <p:grpSp>
            <p:nvGrpSpPr>
              <p:cNvPr id="15" name="组合 14"/>
              <p:cNvGrpSpPr/>
              <p:nvPr/>
            </p:nvGrpSpPr>
            <p:grpSpPr>
              <a:xfrm>
                <a:off x="4805872" y="2044326"/>
                <a:ext cx="718436" cy="821394"/>
                <a:chOff x="1189027" y="2037976"/>
                <a:chExt cx="718436" cy="821394"/>
              </a:xfrm>
            </p:grpSpPr>
            <p:sp>
              <p:nvSpPr>
                <p:cNvPr id="18" name="任意多边形: 形状 17"/>
                <p:cNvSpPr/>
                <p:nvPr/>
              </p:nvSpPr>
              <p:spPr bwMode="auto">
                <a:xfrm>
                  <a:off x="1189027" y="2037976"/>
                  <a:ext cx="718436" cy="821394"/>
                </a:xfrm>
                <a:custGeom>
                  <a:avLst/>
                  <a:gdLst>
                    <a:gd name="T0" fmla="*/ 317 w 635"/>
                    <a:gd name="T1" fmla="*/ 0 h 726"/>
                    <a:gd name="T2" fmla="*/ 635 w 635"/>
                    <a:gd name="T3" fmla="*/ 158 h 726"/>
                    <a:gd name="T4" fmla="*/ 635 w 635"/>
                    <a:gd name="T5" fmla="*/ 568 h 726"/>
                    <a:gd name="T6" fmla="*/ 317 w 635"/>
                    <a:gd name="T7" fmla="*/ 726 h 726"/>
                    <a:gd name="T8" fmla="*/ 0 w 635"/>
                    <a:gd name="T9" fmla="*/ 568 h 726"/>
                    <a:gd name="T10" fmla="*/ 0 w 635"/>
                    <a:gd name="T11" fmla="*/ 158 h 726"/>
                    <a:gd name="T12" fmla="*/ 317 w 635"/>
                    <a:gd name="T13" fmla="*/ 0 h 726"/>
                  </a:gdLst>
                  <a:ahLst/>
                  <a:cxnLst>
                    <a:cxn ang="0">
                      <a:pos x="T0" y="T1"/>
                    </a:cxn>
                    <a:cxn ang="0">
                      <a:pos x="T2" y="T3"/>
                    </a:cxn>
                    <a:cxn ang="0">
                      <a:pos x="T4" y="T5"/>
                    </a:cxn>
                    <a:cxn ang="0">
                      <a:pos x="T6" y="T7"/>
                    </a:cxn>
                    <a:cxn ang="0">
                      <a:pos x="T8" y="T9"/>
                    </a:cxn>
                    <a:cxn ang="0">
                      <a:pos x="T10" y="T11"/>
                    </a:cxn>
                    <a:cxn ang="0">
                      <a:pos x="T12" y="T13"/>
                    </a:cxn>
                  </a:cxnLst>
                  <a:rect l="0" t="0" r="r" b="b"/>
                  <a:pathLst>
                    <a:path w="635" h="726">
                      <a:moveTo>
                        <a:pt x="317" y="0"/>
                      </a:moveTo>
                      <a:lnTo>
                        <a:pt x="635" y="158"/>
                      </a:lnTo>
                      <a:lnTo>
                        <a:pt x="635" y="568"/>
                      </a:lnTo>
                      <a:lnTo>
                        <a:pt x="317" y="726"/>
                      </a:lnTo>
                      <a:lnTo>
                        <a:pt x="0" y="568"/>
                      </a:lnTo>
                      <a:lnTo>
                        <a:pt x="0" y="158"/>
                      </a:lnTo>
                      <a:lnTo>
                        <a:pt x="317" y="0"/>
                      </a:lnTo>
                      <a:close/>
                    </a:path>
                  </a:pathLst>
                </a:custGeom>
                <a:solidFill>
                  <a:schemeClr val="bg1"/>
                </a:solidFill>
                <a:ln w="28575">
                  <a:solidFill>
                    <a:schemeClr val="accent1"/>
                  </a:solidFill>
                  <a:round/>
                </a:ln>
              </p:spPr>
              <p:txBody>
                <a:bodyPr vert="horz" wrap="square" lIns="91440" tIns="45720" rIns="91440" bIns="45720" numCol="1" anchor="t" anchorCtr="0" compatLnSpc="1"/>
                <a:lstStyle/>
                <a:p>
                  <a:endParaRPr lang="zh-CN" altLang="en-US">
                    <a:cs typeface="+mn-ea"/>
                    <a:sym typeface="+mn-lt"/>
                  </a:endParaRPr>
                </a:p>
              </p:txBody>
            </p:sp>
            <p:sp>
              <p:nvSpPr>
                <p:cNvPr id="19" name="任意多边形: 形状 18"/>
                <p:cNvSpPr/>
                <p:nvPr/>
              </p:nvSpPr>
              <p:spPr bwMode="auto">
                <a:xfrm>
                  <a:off x="1352702" y="2266473"/>
                  <a:ext cx="391086" cy="364399"/>
                </a:xfrm>
                <a:custGeom>
                  <a:avLst/>
                  <a:gdLst>
                    <a:gd name="connsiteX0" fmla="*/ 484855 w 606016"/>
                    <a:gd name="connsiteY0" fmla="*/ 473988 h 564664"/>
                    <a:gd name="connsiteX1" fmla="*/ 505037 w 606016"/>
                    <a:gd name="connsiteY1" fmla="*/ 494170 h 564664"/>
                    <a:gd name="connsiteX2" fmla="*/ 484855 w 606016"/>
                    <a:gd name="connsiteY2" fmla="*/ 514352 h 564664"/>
                    <a:gd name="connsiteX3" fmla="*/ 464673 w 606016"/>
                    <a:gd name="connsiteY3" fmla="*/ 494170 h 564664"/>
                    <a:gd name="connsiteX4" fmla="*/ 484855 w 606016"/>
                    <a:gd name="connsiteY4" fmla="*/ 473988 h 564664"/>
                    <a:gd name="connsiteX5" fmla="*/ 121232 w 606016"/>
                    <a:gd name="connsiteY5" fmla="*/ 473988 h 564664"/>
                    <a:gd name="connsiteX6" fmla="*/ 141414 w 606016"/>
                    <a:gd name="connsiteY6" fmla="*/ 494170 h 564664"/>
                    <a:gd name="connsiteX7" fmla="*/ 121232 w 606016"/>
                    <a:gd name="connsiteY7" fmla="*/ 514352 h 564664"/>
                    <a:gd name="connsiteX8" fmla="*/ 101050 w 606016"/>
                    <a:gd name="connsiteY8" fmla="*/ 494170 h 564664"/>
                    <a:gd name="connsiteX9" fmla="*/ 121232 w 606016"/>
                    <a:gd name="connsiteY9" fmla="*/ 473988 h 564664"/>
                    <a:gd name="connsiteX10" fmla="*/ 484813 w 606016"/>
                    <a:gd name="connsiteY10" fmla="*/ 443658 h 564664"/>
                    <a:gd name="connsiteX11" fmla="*/ 434364 w 606016"/>
                    <a:gd name="connsiteY11" fmla="*/ 494115 h 564664"/>
                    <a:gd name="connsiteX12" fmla="*/ 484813 w 606016"/>
                    <a:gd name="connsiteY12" fmla="*/ 544482 h 564664"/>
                    <a:gd name="connsiteX13" fmla="*/ 535352 w 606016"/>
                    <a:gd name="connsiteY13" fmla="*/ 494115 h 564664"/>
                    <a:gd name="connsiteX14" fmla="*/ 484813 w 606016"/>
                    <a:gd name="connsiteY14" fmla="*/ 443658 h 564664"/>
                    <a:gd name="connsiteX15" fmla="*/ 121293 w 606016"/>
                    <a:gd name="connsiteY15" fmla="*/ 443658 h 564664"/>
                    <a:gd name="connsiteX16" fmla="*/ 70755 w 606016"/>
                    <a:gd name="connsiteY16" fmla="*/ 494115 h 564664"/>
                    <a:gd name="connsiteX17" fmla="*/ 121293 w 606016"/>
                    <a:gd name="connsiteY17" fmla="*/ 544482 h 564664"/>
                    <a:gd name="connsiteX18" fmla="*/ 171742 w 606016"/>
                    <a:gd name="connsiteY18" fmla="*/ 494115 h 564664"/>
                    <a:gd name="connsiteX19" fmla="*/ 121293 w 606016"/>
                    <a:gd name="connsiteY19" fmla="*/ 443658 h 564664"/>
                    <a:gd name="connsiteX20" fmla="*/ 303053 w 606016"/>
                    <a:gd name="connsiteY20" fmla="*/ 373109 h 564664"/>
                    <a:gd name="connsiteX21" fmla="*/ 292945 w 606016"/>
                    <a:gd name="connsiteY21" fmla="*/ 383200 h 564664"/>
                    <a:gd name="connsiteX22" fmla="*/ 303053 w 606016"/>
                    <a:gd name="connsiteY22" fmla="*/ 393292 h 564664"/>
                    <a:gd name="connsiteX23" fmla="*/ 343484 w 606016"/>
                    <a:gd name="connsiteY23" fmla="*/ 393292 h 564664"/>
                    <a:gd name="connsiteX24" fmla="*/ 343484 w 606016"/>
                    <a:gd name="connsiteY24" fmla="*/ 403383 h 564664"/>
                    <a:gd name="connsiteX25" fmla="*/ 353592 w 606016"/>
                    <a:gd name="connsiteY25" fmla="*/ 413474 h 564664"/>
                    <a:gd name="connsiteX26" fmla="*/ 363610 w 606016"/>
                    <a:gd name="connsiteY26" fmla="*/ 403383 h 564664"/>
                    <a:gd name="connsiteX27" fmla="*/ 363610 w 606016"/>
                    <a:gd name="connsiteY27" fmla="*/ 383200 h 564664"/>
                    <a:gd name="connsiteX28" fmla="*/ 353592 w 606016"/>
                    <a:gd name="connsiteY28" fmla="*/ 373109 h 564664"/>
                    <a:gd name="connsiteX29" fmla="*/ 313169 w 606016"/>
                    <a:gd name="connsiteY29" fmla="*/ 282403 h 564664"/>
                    <a:gd name="connsiteX30" fmla="*/ 447018 w 606016"/>
                    <a:gd name="connsiteY30" fmla="*/ 282403 h 564664"/>
                    <a:gd name="connsiteX31" fmla="*/ 465069 w 606016"/>
                    <a:gd name="connsiteY31" fmla="*/ 311699 h 564664"/>
                    <a:gd name="connsiteX32" fmla="*/ 473282 w 606016"/>
                    <a:gd name="connsiteY32" fmla="*/ 322696 h 564664"/>
                    <a:gd name="connsiteX33" fmla="*/ 313169 w 606016"/>
                    <a:gd name="connsiteY33" fmla="*/ 322696 h 564664"/>
                    <a:gd name="connsiteX34" fmla="*/ 161665 w 606016"/>
                    <a:gd name="connsiteY34" fmla="*/ 282403 h 564664"/>
                    <a:gd name="connsiteX35" fmla="*/ 292917 w 606016"/>
                    <a:gd name="connsiteY35" fmla="*/ 282403 h 564664"/>
                    <a:gd name="connsiteX36" fmla="*/ 292917 w 606016"/>
                    <a:gd name="connsiteY36" fmla="*/ 322696 h 564664"/>
                    <a:gd name="connsiteX37" fmla="*/ 161665 w 606016"/>
                    <a:gd name="connsiteY37" fmla="*/ 322696 h 564664"/>
                    <a:gd name="connsiteX38" fmla="*/ 191958 w 606016"/>
                    <a:gd name="connsiteY38" fmla="*/ 0 h 564664"/>
                    <a:gd name="connsiteX39" fmla="*/ 202066 w 606016"/>
                    <a:gd name="connsiteY39" fmla="*/ 10092 h 564664"/>
                    <a:gd name="connsiteX40" fmla="*/ 202066 w 606016"/>
                    <a:gd name="connsiteY40" fmla="*/ 40366 h 564664"/>
                    <a:gd name="connsiteX41" fmla="*/ 222281 w 606016"/>
                    <a:gd name="connsiteY41" fmla="*/ 40366 h 564664"/>
                    <a:gd name="connsiteX42" fmla="*/ 222281 w 606016"/>
                    <a:gd name="connsiteY42" fmla="*/ 10092 h 564664"/>
                    <a:gd name="connsiteX43" fmla="*/ 232389 w 606016"/>
                    <a:gd name="connsiteY43" fmla="*/ 0 h 564664"/>
                    <a:gd name="connsiteX44" fmla="*/ 242406 w 606016"/>
                    <a:gd name="connsiteY44" fmla="*/ 10092 h 564664"/>
                    <a:gd name="connsiteX45" fmla="*/ 242406 w 606016"/>
                    <a:gd name="connsiteY45" fmla="*/ 40366 h 564664"/>
                    <a:gd name="connsiteX46" fmla="*/ 252514 w 606016"/>
                    <a:gd name="connsiteY46" fmla="*/ 50457 h 564664"/>
                    <a:gd name="connsiteX47" fmla="*/ 252514 w 606016"/>
                    <a:gd name="connsiteY47" fmla="*/ 100823 h 564664"/>
                    <a:gd name="connsiteX48" fmla="*/ 242406 w 606016"/>
                    <a:gd name="connsiteY48" fmla="*/ 110915 h 564664"/>
                    <a:gd name="connsiteX49" fmla="*/ 221379 w 606016"/>
                    <a:gd name="connsiteY49" fmla="*/ 110915 h 564664"/>
                    <a:gd name="connsiteX50" fmla="*/ 161634 w 606016"/>
                    <a:gd name="connsiteY50" fmla="*/ 161371 h 564664"/>
                    <a:gd name="connsiteX51" fmla="*/ 101078 w 606016"/>
                    <a:gd name="connsiteY51" fmla="*/ 100823 h 564664"/>
                    <a:gd name="connsiteX52" fmla="*/ 60647 w 606016"/>
                    <a:gd name="connsiteY52" fmla="*/ 60548 h 564664"/>
                    <a:gd name="connsiteX53" fmla="*/ 20216 w 606016"/>
                    <a:gd name="connsiteY53" fmla="*/ 100823 h 564664"/>
                    <a:gd name="connsiteX54" fmla="*/ 20216 w 606016"/>
                    <a:gd name="connsiteY54" fmla="*/ 231921 h 564664"/>
                    <a:gd name="connsiteX55" fmla="*/ 80862 w 606016"/>
                    <a:gd name="connsiteY55" fmla="*/ 292469 h 564664"/>
                    <a:gd name="connsiteX56" fmla="*/ 82126 w 606016"/>
                    <a:gd name="connsiteY56" fmla="*/ 292649 h 564664"/>
                    <a:gd name="connsiteX57" fmla="*/ 105229 w 606016"/>
                    <a:gd name="connsiteY57" fmla="*/ 255167 h 564664"/>
                    <a:gd name="connsiteX58" fmla="*/ 164883 w 606016"/>
                    <a:gd name="connsiteY58" fmla="*/ 221829 h 564664"/>
                    <a:gd name="connsiteX59" fmla="*/ 370559 w 606016"/>
                    <a:gd name="connsiteY59" fmla="*/ 221829 h 564664"/>
                    <a:gd name="connsiteX60" fmla="*/ 430213 w 606016"/>
                    <a:gd name="connsiteY60" fmla="*/ 255077 h 564664"/>
                    <a:gd name="connsiteX61" fmla="*/ 434545 w 606016"/>
                    <a:gd name="connsiteY61" fmla="*/ 262195 h 564664"/>
                    <a:gd name="connsiteX62" fmla="*/ 159920 w 606016"/>
                    <a:gd name="connsiteY62" fmla="*/ 262195 h 564664"/>
                    <a:gd name="connsiteX63" fmla="*/ 141419 w 606016"/>
                    <a:gd name="connsiteY63" fmla="*/ 280575 h 564664"/>
                    <a:gd name="connsiteX64" fmla="*/ 141419 w 606016"/>
                    <a:gd name="connsiteY64" fmla="*/ 324455 h 564664"/>
                    <a:gd name="connsiteX65" fmla="*/ 159920 w 606016"/>
                    <a:gd name="connsiteY65" fmla="*/ 342835 h 564664"/>
                    <a:gd name="connsiteX66" fmla="*/ 498801 w 606016"/>
                    <a:gd name="connsiteY66" fmla="*/ 342835 h 564664"/>
                    <a:gd name="connsiteX67" fmla="*/ 538962 w 606016"/>
                    <a:gd name="connsiteY67" fmla="*/ 352926 h 564664"/>
                    <a:gd name="connsiteX68" fmla="*/ 580566 w 606016"/>
                    <a:gd name="connsiteY68" fmla="*/ 352926 h 564664"/>
                    <a:gd name="connsiteX69" fmla="*/ 606016 w 606016"/>
                    <a:gd name="connsiteY69" fmla="*/ 378335 h 564664"/>
                    <a:gd name="connsiteX70" fmla="*/ 606016 w 606016"/>
                    <a:gd name="connsiteY70" fmla="*/ 403383 h 564664"/>
                    <a:gd name="connsiteX71" fmla="*/ 555567 w 606016"/>
                    <a:gd name="connsiteY71" fmla="*/ 403383 h 564664"/>
                    <a:gd name="connsiteX72" fmla="*/ 545460 w 606016"/>
                    <a:gd name="connsiteY72" fmla="*/ 413474 h 564664"/>
                    <a:gd name="connsiteX73" fmla="*/ 555567 w 606016"/>
                    <a:gd name="connsiteY73" fmla="*/ 423476 h 564664"/>
                    <a:gd name="connsiteX74" fmla="*/ 606016 w 606016"/>
                    <a:gd name="connsiteY74" fmla="*/ 423476 h 564664"/>
                    <a:gd name="connsiteX75" fmla="*/ 606016 w 606016"/>
                    <a:gd name="connsiteY75" fmla="*/ 463391 h 564664"/>
                    <a:gd name="connsiteX76" fmla="*/ 565224 w 606016"/>
                    <a:gd name="connsiteY76" fmla="*/ 504206 h 564664"/>
                    <a:gd name="connsiteX77" fmla="*/ 554755 w 606016"/>
                    <a:gd name="connsiteY77" fmla="*/ 504206 h 564664"/>
                    <a:gd name="connsiteX78" fmla="*/ 484813 w 606016"/>
                    <a:gd name="connsiteY78" fmla="*/ 564664 h 564664"/>
                    <a:gd name="connsiteX79" fmla="*/ 414961 w 606016"/>
                    <a:gd name="connsiteY79" fmla="*/ 504206 h 564664"/>
                    <a:gd name="connsiteX80" fmla="*/ 191145 w 606016"/>
                    <a:gd name="connsiteY80" fmla="*/ 504206 h 564664"/>
                    <a:gd name="connsiteX81" fmla="*/ 121293 w 606016"/>
                    <a:gd name="connsiteY81" fmla="*/ 564664 h 564664"/>
                    <a:gd name="connsiteX82" fmla="*/ 51351 w 606016"/>
                    <a:gd name="connsiteY82" fmla="*/ 504206 h 564664"/>
                    <a:gd name="connsiteX83" fmla="*/ 35377 w 606016"/>
                    <a:gd name="connsiteY83" fmla="*/ 504206 h 564664"/>
                    <a:gd name="connsiteX84" fmla="*/ 90 w 606016"/>
                    <a:gd name="connsiteY84" fmla="*/ 468977 h 564664"/>
                    <a:gd name="connsiteX85" fmla="*/ 0 w 606016"/>
                    <a:gd name="connsiteY85" fmla="*/ 423476 h 564664"/>
                    <a:gd name="connsiteX86" fmla="*/ 50539 w 606016"/>
                    <a:gd name="connsiteY86" fmla="*/ 423476 h 564664"/>
                    <a:gd name="connsiteX87" fmla="*/ 60647 w 606016"/>
                    <a:gd name="connsiteY87" fmla="*/ 413474 h 564664"/>
                    <a:gd name="connsiteX88" fmla="*/ 50539 w 606016"/>
                    <a:gd name="connsiteY88" fmla="*/ 403383 h 564664"/>
                    <a:gd name="connsiteX89" fmla="*/ 0 w 606016"/>
                    <a:gd name="connsiteY89" fmla="*/ 403383 h 564664"/>
                    <a:gd name="connsiteX90" fmla="*/ 0 w 606016"/>
                    <a:gd name="connsiteY90" fmla="*/ 378335 h 564664"/>
                    <a:gd name="connsiteX91" fmla="*/ 7400 w 606016"/>
                    <a:gd name="connsiteY91" fmla="*/ 360405 h 564664"/>
                    <a:gd name="connsiteX92" fmla="*/ 25540 w 606016"/>
                    <a:gd name="connsiteY92" fmla="*/ 352926 h 564664"/>
                    <a:gd name="connsiteX93" fmla="*/ 54961 w 606016"/>
                    <a:gd name="connsiteY93" fmla="*/ 336798 h 564664"/>
                    <a:gd name="connsiteX94" fmla="*/ 70303 w 606016"/>
                    <a:gd name="connsiteY94" fmla="*/ 311840 h 564664"/>
                    <a:gd name="connsiteX95" fmla="*/ 90 w 606016"/>
                    <a:gd name="connsiteY95" fmla="*/ 231921 h 564664"/>
                    <a:gd name="connsiteX96" fmla="*/ 90 w 606016"/>
                    <a:gd name="connsiteY96" fmla="*/ 100823 h 564664"/>
                    <a:gd name="connsiteX97" fmla="*/ 60647 w 606016"/>
                    <a:gd name="connsiteY97" fmla="*/ 40366 h 564664"/>
                    <a:gd name="connsiteX98" fmla="*/ 121293 w 606016"/>
                    <a:gd name="connsiteY98" fmla="*/ 100823 h 564664"/>
                    <a:gd name="connsiteX99" fmla="*/ 161634 w 606016"/>
                    <a:gd name="connsiteY99" fmla="*/ 141189 h 564664"/>
                    <a:gd name="connsiteX100" fmla="*/ 200622 w 606016"/>
                    <a:gd name="connsiteY100" fmla="*/ 110915 h 564664"/>
                    <a:gd name="connsiteX101" fmla="*/ 181850 w 606016"/>
                    <a:gd name="connsiteY101" fmla="*/ 110915 h 564664"/>
                    <a:gd name="connsiteX102" fmla="*/ 171742 w 606016"/>
                    <a:gd name="connsiteY102" fmla="*/ 100823 h 564664"/>
                    <a:gd name="connsiteX103" fmla="*/ 171742 w 606016"/>
                    <a:gd name="connsiteY103" fmla="*/ 50457 h 564664"/>
                    <a:gd name="connsiteX104" fmla="*/ 181850 w 606016"/>
                    <a:gd name="connsiteY104" fmla="*/ 40366 h 564664"/>
                    <a:gd name="connsiteX105" fmla="*/ 181850 w 606016"/>
                    <a:gd name="connsiteY105" fmla="*/ 10092 h 564664"/>
                    <a:gd name="connsiteX106" fmla="*/ 191958 w 606016"/>
                    <a:gd name="connsiteY106" fmla="*/ 0 h 564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606016" h="564664">
                      <a:moveTo>
                        <a:pt x="484855" y="473988"/>
                      </a:moveTo>
                      <a:cubicBezTo>
                        <a:pt x="496001" y="473988"/>
                        <a:pt x="505037" y="483024"/>
                        <a:pt x="505037" y="494170"/>
                      </a:cubicBezTo>
                      <a:cubicBezTo>
                        <a:pt x="505037" y="505316"/>
                        <a:pt x="496001" y="514352"/>
                        <a:pt x="484855" y="514352"/>
                      </a:cubicBezTo>
                      <a:cubicBezTo>
                        <a:pt x="473709" y="514352"/>
                        <a:pt x="464673" y="505316"/>
                        <a:pt x="464673" y="494170"/>
                      </a:cubicBezTo>
                      <a:cubicBezTo>
                        <a:pt x="464673" y="483024"/>
                        <a:pt x="473709" y="473988"/>
                        <a:pt x="484855" y="473988"/>
                      </a:cubicBezTo>
                      <a:close/>
                      <a:moveTo>
                        <a:pt x="121232" y="473988"/>
                      </a:moveTo>
                      <a:cubicBezTo>
                        <a:pt x="132378" y="473988"/>
                        <a:pt x="141414" y="483024"/>
                        <a:pt x="141414" y="494170"/>
                      </a:cubicBezTo>
                      <a:cubicBezTo>
                        <a:pt x="141414" y="505316"/>
                        <a:pt x="132378" y="514352"/>
                        <a:pt x="121232" y="514352"/>
                      </a:cubicBezTo>
                      <a:cubicBezTo>
                        <a:pt x="110086" y="514352"/>
                        <a:pt x="101050" y="505316"/>
                        <a:pt x="101050" y="494170"/>
                      </a:cubicBezTo>
                      <a:cubicBezTo>
                        <a:pt x="101050" y="483024"/>
                        <a:pt x="110086" y="473988"/>
                        <a:pt x="121232" y="473988"/>
                      </a:cubicBezTo>
                      <a:close/>
                      <a:moveTo>
                        <a:pt x="484813" y="443658"/>
                      </a:moveTo>
                      <a:cubicBezTo>
                        <a:pt x="457016" y="443658"/>
                        <a:pt x="434364" y="466274"/>
                        <a:pt x="434364" y="494115"/>
                      </a:cubicBezTo>
                      <a:cubicBezTo>
                        <a:pt x="434364" y="521866"/>
                        <a:pt x="457016" y="544482"/>
                        <a:pt x="484813" y="544482"/>
                      </a:cubicBezTo>
                      <a:cubicBezTo>
                        <a:pt x="512699" y="544482"/>
                        <a:pt x="535352" y="521866"/>
                        <a:pt x="535352" y="494115"/>
                      </a:cubicBezTo>
                      <a:cubicBezTo>
                        <a:pt x="535352" y="466274"/>
                        <a:pt x="512699" y="443658"/>
                        <a:pt x="484813" y="443658"/>
                      </a:cubicBezTo>
                      <a:close/>
                      <a:moveTo>
                        <a:pt x="121293" y="443658"/>
                      </a:moveTo>
                      <a:cubicBezTo>
                        <a:pt x="93407" y="443658"/>
                        <a:pt x="70755" y="466274"/>
                        <a:pt x="70755" y="494115"/>
                      </a:cubicBezTo>
                      <a:cubicBezTo>
                        <a:pt x="70755" y="521866"/>
                        <a:pt x="93407" y="544482"/>
                        <a:pt x="121293" y="544482"/>
                      </a:cubicBezTo>
                      <a:cubicBezTo>
                        <a:pt x="149090" y="544482"/>
                        <a:pt x="171742" y="521866"/>
                        <a:pt x="171742" y="494115"/>
                      </a:cubicBezTo>
                      <a:cubicBezTo>
                        <a:pt x="171742" y="466274"/>
                        <a:pt x="149090" y="443658"/>
                        <a:pt x="121293" y="443658"/>
                      </a:cubicBezTo>
                      <a:close/>
                      <a:moveTo>
                        <a:pt x="303053" y="373109"/>
                      </a:moveTo>
                      <a:cubicBezTo>
                        <a:pt x="297458" y="373109"/>
                        <a:pt x="292945" y="377614"/>
                        <a:pt x="292945" y="383200"/>
                      </a:cubicBezTo>
                      <a:cubicBezTo>
                        <a:pt x="292945" y="388787"/>
                        <a:pt x="297458" y="393292"/>
                        <a:pt x="303053" y="393292"/>
                      </a:cubicBezTo>
                      <a:lnTo>
                        <a:pt x="343484" y="393292"/>
                      </a:lnTo>
                      <a:lnTo>
                        <a:pt x="343484" y="403383"/>
                      </a:lnTo>
                      <a:cubicBezTo>
                        <a:pt x="343484" y="408879"/>
                        <a:pt x="347997" y="413474"/>
                        <a:pt x="353592" y="413474"/>
                      </a:cubicBezTo>
                      <a:cubicBezTo>
                        <a:pt x="359097" y="413474"/>
                        <a:pt x="363610" y="408969"/>
                        <a:pt x="363610" y="403383"/>
                      </a:cubicBezTo>
                      <a:lnTo>
                        <a:pt x="363610" y="383200"/>
                      </a:lnTo>
                      <a:cubicBezTo>
                        <a:pt x="363610" y="377614"/>
                        <a:pt x="359097" y="373109"/>
                        <a:pt x="353592" y="373109"/>
                      </a:cubicBezTo>
                      <a:close/>
                      <a:moveTo>
                        <a:pt x="313169" y="282403"/>
                      </a:moveTo>
                      <a:lnTo>
                        <a:pt x="447018" y="282403"/>
                      </a:lnTo>
                      <a:lnTo>
                        <a:pt x="465069" y="311699"/>
                      </a:lnTo>
                      <a:cubicBezTo>
                        <a:pt x="467506" y="315665"/>
                        <a:pt x="470304" y="319271"/>
                        <a:pt x="473282" y="322696"/>
                      </a:cubicBezTo>
                      <a:lnTo>
                        <a:pt x="313169" y="322696"/>
                      </a:lnTo>
                      <a:close/>
                      <a:moveTo>
                        <a:pt x="161665" y="282403"/>
                      </a:moveTo>
                      <a:lnTo>
                        <a:pt x="292917" y="282403"/>
                      </a:lnTo>
                      <a:lnTo>
                        <a:pt x="292917" y="322696"/>
                      </a:lnTo>
                      <a:lnTo>
                        <a:pt x="161665" y="322696"/>
                      </a:lnTo>
                      <a:close/>
                      <a:moveTo>
                        <a:pt x="191958" y="0"/>
                      </a:moveTo>
                      <a:cubicBezTo>
                        <a:pt x="197553" y="0"/>
                        <a:pt x="202066" y="4505"/>
                        <a:pt x="202066" y="10092"/>
                      </a:cubicBezTo>
                      <a:lnTo>
                        <a:pt x="202066" y="40366"/>
                      </a:lnTo>
                      <a:lnTo>
                        <a:pt x="222281" y="40366"/>
                      </a:lnTo>
                      <a:lnTo>
                        <a:pt x="222281" y="10092"/>
                      </a:lnTo>
                      <a:cubicBezTo>
                        <a:pt x="222281" y="4505"/>
                        <a:pt x="226793" y="0"/>
                        <a:pt x="232389" y="0"/>
                      </a:cubicBezTo>
                      <a:cubicBezTo>
                        <a:pt x="237894" y="0"/>
                        <a:pt x="242406" y="4505"/>
                        <a:pt x="242406" y="10092"/>
                      </a:cubicBezTo>
                      <a:lnTo>
                        <a:pt x="242406" y="40366"/>
                      </a:lnTo>
                      <a:cubicBezTo>
                        <a:pt x="248002" y="40366"/>
                        <a:pt x="252514" y="44871"/>
                        <a:pt x="252514" y="50457"/>
                      </a:cubicBezTo>
                      <a:lnTo>
                        <a:pt x="252514" y="100823"/>
                      </a:lnTo>
                      <a:cubicBezTo>
                        <a:pt x="252514" y="106410"/>
                        <a:pt x="248002" y="110915"/>
                        <a:pt x="242406" y="110915"/>
                      </a:cubicBezTo>
                      <a:lnTo>
                        <a:pt x="221379" y="110915"/>
                      </a:lnTo>
                      <a:cubicBezTo>
                        <a:pt x="216505" y="139477"/>
                        <a:pt x="191597" y="161371"/>
                        <a:pt x="161634" y="161371"/>
                      </a:cubicBezTo>
                      <a:cubicBezTo>
                        <a:pt x="128243" y="161371"/>
                        <a:pt x="101078" y="134251"/>
                        <a:pt x="101078" y="100823"/>
                      </a:cubicBezTo>
                      <a:cubicBezTo>
                        <a:pt x="101078" y="78568"/>
                        <a:pt x="82938" y="60548"/>
                        <a:pt x="60647" y="60548"/>
                      </a:cubicBezTo>
                      <a:cubicBezTo>
                        <a:pt x="38355" y="60548"/>
                        <a:pt x="20216" y="78568"/>
                        <a:pt x="20216" y="100823"/>
                      </a:cubicBezTo>
                      <a:lnTo>
                        <a:pt x="20216" y="231921"/>
                      </a:lnTo>
                      <a:cubicBezTo>
                        <a:pt x="20216" y="265258"/>
                        <a:pt x="47470" y="292469"/>
                        <a:pt x="80862" y="292469"/>
                      </a:cubicBezTo>
                      <a:cubicBezTo>
                        <a:pt x="81314" y="292469"/>
                        <a:pt x="81675" y="292649"/>
                        <a:pt x="82126" y="292649"/>
                      </a:cubicBezTo>
                      <a:lnTo>
                        <a:pt x="105229" y="255167"/>
                      </a:lnTo>
                      <a:cubicBezTo>
                        <a:pt x="117864" y="234624"/>
                        <a:pt x="140697" y="221829"/>
                        <a:pt x="164883" y="221829"/>
                      </a:cubicBezTo>
                      <a:lnTo>
                        <a:pt x="370559" y="221829"/>
                      </a:lnTo>
                      <a:cubicBezTo>
                        <a:pt x="394655" y="221829"/>
                        <a:pt x="417578" y="234624"/>
                        <a:pt x="430213" y="255077"/>
                      </a:cubicBezTo>
                      <a:lnTo>
                        <a:pt x="434545" y="262195"/>
                      </a:lnTo>
                      <a:lnTo>
                        <a:pt x="159920" y="262195"/>
                      </a:lnTo>
                      <a:cubicBezTo>
                        <a:pt x="149722" y="262195"/>
                        <a:pt x="141419" y="270484"/>
                        <a:pt x="141419" y="280575"/>
                      </a:cubicBezTo>
                      <a:lnTo>
                        <a:pt x="141419" y="324455"/>
                      </a:lnTo>
                      <a:cubicBezTo>
                        <a:pt x="141419" y="334546"/>
                        <a:pt x="149722" y="342835"/>
                        <a:pt x="159920" y="342835"/>
                      </a:cubicBezTo>
                      <a:lnTo>
                        <a:pt x="498801" y="342835"/>
                      </a:lnTo>
                      <a:cubicBezTo>
                        <a:pt x="511075" y="349322"/>
                        <a:pt x="524793" y="352926"/>
                        <a:pt x="538962" y="352926"/>
                      </a:cubicBezTo>
                      <a:lnTo>
                        <a:pt x="580566" y="352926"/>
                      </a:lnTo>
                      <a:cubicBezTo>
                        <a:pt x="594645" y="352926"/>
                        <a:pt x="606016" y="364369"/>
                        <a:pt x="606016" y="378335"/>
                      </a:cubicBezTo>
                      <a:lnTo>
                        <a:pt x="606016" y="403383"/>
                      </a:lnTo>
                      <a:lnTo>
                        <a:pt x="555567" y="403383"/>
                      </a:lnTo>
                      <a:cubicBezTo>
                        <a:pt x="549972" y="403383"/>
                        <a:pt x="545460" y="407888"/>
                        <a:pt x="545460" y="413474"/>
                      </a:cubicBezTo>
                      <a:cubicBezTo>
                        <a:pt x="545460" y="418971"/>
                        <a:pt x="549972" y="423476"/>
                        <a:pt x="555567" y="423476"/>
                      </a:cubicBezTo>
                      <a:lnTo>
                        <a:pt x="606016" y="423476"/>
                      </a:lnTo>
                      <a:lnTo>
                        <a:pt x="606016" y="463391"/>
                      </a:lnTo>
                      <a:cubicBezTo>
                        <a:pt x="606016" y="485916"/>
                        <a:pt x="587696" y="504206"/>
                        <a:pt x="565224" y="504206"/>
                      </a:cubicBezTo>
                      <a:lnTo>
                        <a:pt x="554755" y="504206"/>
                      </a:lnTo>
                      <a:cubicBezTo>
                        <a:pt x="549791" y="538355"/>
                        <a:pt x="520371" y="564664"/>
                        <a:pt x="484813" y="564664"/>
                      </a:cubicBezTo>
                      <a:cubicBezTo>
                        <a:pt x="449345" y="564664"/>
                        <a:pt x="419924" y="538355"/>
                        <a:pt x="414961" y="504206"/>
                      </a:cubicBezTo>
                      <a:lnTo>
                        <a:pt x="191145" y="504206"/>
                      </a:lnTo>
                      <a:cubicBezTo>
                        <a:pt x="186182" y="538355"/>
                        <a:pt x="156761" y="564664"/>
                        <a:pt x="121293" y="564664"/>
                      </a:cubicBezTo>
                      <a:cubicBezTo>
                        <a:pt x="85736" y="564664"/>
                        <a:pt x="56315" y="538355"/>
                        <a:pt x="51351" y="504206"/>
                      </a:cubicBezTo>
                      <a:lnTo>
                        <a:pt x="35377" y="504206"/>
                      </a:lnTo>
                      <a:cubicBezTo>
                        <a:pt x="15884" y="504206"/>
                        <a:pt x="90" y="488349"/>
                        <a:pt x="90" y="468977"/>
                      </a:cubicBezTo>
                      <a:lnTo>
                        <a:pt x="0" y="423476"/>
                      </a:lnTo>
                      <a:lnTo>
                        <a:pt x="50539" y="423476"/>
                      </a:lnTo>
                      <a:cubicBezTo>
                        <a:pt x="56134" y="423476"/>
                        <a:pt x="60647" y="418971"/>
                        <a:pt x="60647" y="413474"/>
                      </a:cubicBezTo>
                      <a:cubicBezTo>
                        <a:pt x="60647" y="407888"/>
                        <a:pt x="56134" y="403383"/>
                        <a:pt x="50539" y="403383"/>
                      </a:cubicBezTo>
                      <a:lnTo>
                        <a:pt x="0" y="403383"/>
                      </a:lnTo>
                      <a:lnTo>
                        <a:pt x="0" y="378335"/>
                      </a:lnTo>
                      <a:cubicBezTo>
                        <a:pt x="0" y="371577"/>
                        <a:pt x="2617" y="365180"/>
                        <a:pt x="7400" y="360405"/>
                      </a:cubicBezTo>
                      <a:cubicBezTo>
                        <a:pt x="12274" y="355630"/>
                        <a:pt x="18681" y="352926"/>
                        <a:pt x="25540" y="352926"/>
                      </a:cubicBezTo>
                      <a:cubicBezTo>
                        <a:pt x="37814" y="352926"/>
                        <a:pt x="48824" y="346710"/>
                        <a:pt x="54961" y="336798"/>
                      </a:cubicBezTo>
                      <a:lnTo>
                        <a:pt x="70303" y="311840"/>
                      </a:lnTo>
                      <a:cubicBezTo>
                        <a:pt x="30775" y="306614"/>
                        <a:pt x="90" y="272827"/>
                        <a:pt x="90" y="231921"/>
                      </a:cubicBezTo>
                      <a:lnTo>
                        <a:pt x="90" y="100823"/>
                      </a:lnTo>
                      <a:cubicBezTo>
                        <a:pt x="90" y="67486"/>
                        <a:pt x="27255" y="40366"/>
                        <a:pt x="60647" y="40366"/>
                      </a:cubicBezTo>
                      <a:cubicBezTo>
                        <a:pt x="94039" y="40366"/>
                        <a:pt x="121293" y="67486"/>
                        <a:pt x="121293" y="100823"/>
                      </a:cubicBezTo>
                      <a:cubicBezTo>
                        <a:pt x="121293" y="123078"/>
                        <a:pt x="139343" y="141189"/>
                        <a:pt x="161634" y="141189"/>
                      </a:cubicBezTo>
                      <a:cubicBezTo>
                        <a:pt x="180406" y="141189"/>
                        <a:pt x="196109" y="128304"/>
                        <a:pt x="200622" y="110915"/>
                      </a:cubicBezTo>
                      <a:lnTo>
                        <a:pt x="181850" y="110915"/>
                      </a:lnTo>
                      <a:cubicBezTo>
                        <a:pt x="176255" y="110915"/>
                        <a:pt x="171742" y="106410"/>
                        <a:pt x="171742" y="100823"/>
                      </a:cubicBezTo>
                      <a:lnTo>
                        <a:pt x="171742" y="50457"/>
                      </a:lnTo>
                      <a:cubicBezTo>
                        <a:pt x="171742" y="44871"/>
                        <a:pt x="176255" y="40366"/>
                        <a:pt x="181850" y="40366"/>
                      </a:cubicBezTo>
                      <a:lnTo>
                        <a:pt x="181850" y="10092"/>
                      </a:lnTo>
                      <a:cubicBezTo>
                        <a:pt x="181850" y="4505"/>
                        <a:pt x="186362" y="0"/>
                        <a:pt x="191958" y="0"/>
                      </a:cubicBezTo>
                      <a:close/>
                    </a:path>
                  </a:pathLst>
                </a:custGeom>
                <a:solidFill>
                  <a:schemeClr val="accent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zh-CN" altLang="en-US">
                    <a:cs typeface="+mn-ea"/>
                    <a:sym typeface="+mn-lt"/>
                  </a:endParaRPr>
                </a:p>
              </p:txBody>
            </p:sp>
          </p:grpSp>
          <p:cxnSp>
            <p:nvCxnSpPr>
              <p:cNvPr id="16" name="直接连接符 15"/>
              <p:cNvCxnSpPr>
                <a:stCxn id="17" idx="0"/>
                <a:endCxn id="18" idx="3"/>
              </p:cNvCxnSpPr>
              <p:nvPr/>
            </p:nvCxnSpPr>
            <p:spPr>
              <a:xfrm flipH="1" flipV="1">
                <a:off x="5164524" y="2865720"/>
                <a:ext cx="566" cy="481650"/>
              </a:xfrm>
              <a:prstGeom prst="line">
                <a:avLst/>
              </a:prstGeom>
              <a:ln w="3175"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5126511" y="3347370"/>
                <a:ext cx="77158" cy="77158"/>
              </a:xfrm>
              <a:prstGeom prst="ellipse">
                <a:avLst/>
              </a:prstGeom>
              <a:solidFill>
                <a:schemeClr val="accent1"/>
              </a:solidFill>
              <a:ln w="19050" cap="rnd">
                <a:solidFill>
                  <a:schemeClr val="bg1"/>
                </a:solid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algn="ctr" defTabSz="914400"/>
                <a:endParaRPr lang="zh-CN" altLang="en-US" sz="2000" b="1" i="1">
                  <a:solidFill>
                    <a:schemeClr val="tx1"/>
                  </a:solidFill>
                  <a:cs typeface="+mn-ea"/>
                  <a:sym typeface="+mn-lt"/>
                </a:endParaRPr>
              </a:p>
            </p:txBody>
          </p:sp>
        </p:grpSp>
      </p:gr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E62E23B-39EC-2602-491C-BBF869E6C041}"/>
              </a:ext>
            </a:extLst>
          </p:cNvPr>
          <p:cNvSpPr>
            <a:spLocks noGrp="1"/>
          </p:cNvSpPr>
          <p:nvPr>
            <p:ph type="title"/>
          </p:nvPr>
        </p:nvSpPr>
        <p:spPr/>
        <p:txBody>
          <a:bodyPr/>
          <a:lstStyle/>
          <a:p>
            <a:r>
              <a:rPr lang="zh-CN" altLang="en-US" sz="2800" dirty="0">
                <a:latin typeface="+mn-lt"/>
                <a:ea typeface="+mn-ea"/>
                <a:cs typeface="+mn-ea"/>
                <a:sym typeface="+mn-lt"/>
              </a:rPr>
              <a:t>企业涉税风险</a:t>
            </a:r>
            <a:endParaRPr lang="zh-CN" altLang="en-US" dirty="0"/>
          </a:p>
        </p:txBody>
      </p:sp>
      <p:sp>
        <p:nvSpPr>
          <p:cNvPr id="3" name="页脚占位符 2">
            <a:extLst>
              <a:ext uri="{FF2B5EF4-FFF2-40B4-BE49-F238E27FC236}">
                <a16:creationId xmlns:a16="http://schemas.microsoft.com/office/drawing/2014/main" id="{FE4A4349-71CE-1C33-8F01-92E8D62D5467}"/>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8B7B615D-B7CA-8A46-4989-10C3C1F8E511}"/>
              </a:ext>
            </a:extLst>
          </p:cNvPr>
          <p:cNvSpPr>
            <a:spLocks noGrp="1"/>
          </p:cNvSpPr>
          <p:nvPr>
            <p:ph type="sldNum" sz="quarter" idx="12"/>
          </p:nvPr>
        </p:nvSpPr>
        <p:spPr/>
        <p:txBody>
          <a:bodyPr/>
          <a:lstStyle/>
          <a:p>
            <a:fld id="{5DD3DB80-B894-403A-B48E-6FDC1A72010E}" type="slidenum">
              <a:rPr lang="zh-CN" altLang="en-US" smtClean="0"/>
              <a:t>45</a:t>
            </a:fld>
            <a:endParaRPr lang="zh-CN" altLang="en-US"/>
          </a:p>
        </p:txBody>
      </p:sp>
      <p:sp>
        <p:nvSpPr>
          <p:cNvPr id="5" name="textbox 328">
            <a:extLst>
              <a:ext uri="{FF2B5EF4-FFF2-40B4-BE49-F238E27FC236}">
                <a16:creationId xmlns:a16="http://schemas.microsoft.com/office/drawing/2014/main" id="{67B49241-52A3-49FB-7C6B-0ADE69EC7D99}"/>
              </a:ext>
            </a:extLst>
          </p:cNvPr>
          <p:cNvSpPr/>
          <p:nvPr/>
        </p:nvSpPr>
        <p:spPr>
          <a:xfrm>
            <a:off x="188844" y="1257303"/>
            <a:ext cx="5094038" cy="5086350"/>
          </a:xfrm>
          <a:prstGeom prst="rect">
            <a:avLst/>
          </a:prstGeom>
          <a:noFill/>
          <a:ln w="0" cap="flat">
            <a:noFill/>
            <a:prstDash val="solid"/>
            <a:miter lim="0"/>
          </a:ln>
        </p:spPr>
        <p:txBody>
          <a:bodyPr vert="horz" wrap="square" lIns="0" tIns="0" rIns="0" bIns="0"/>
          <a:lstStyle/>
          <a:p>
            <a:pPr algn="l" rtl="0" eaLnBrk="0">
              <a:lnSpc>
                <a:spcPct val="190000"/>
              </a:lnSpc>
            </a:pPr>
            <a:endParaRPr sz="100" dirty="0">
              <a:latin typeface="Arial" panose="020B0604020202020204"/>
              <a:ea typeface="Arial" panose="020B0604020202020204"/>
              <a:cs typeface="Arial" panose="020B0604020202020204"/>
            </a:endParaRPr>
          </a:p>
          <a:p>
            <a:pPr algn="l" rtl="0" eaLnBrk="0">
              <a:lnSpc>
                <a:spcPct val="132000"/>
              </a:lnSpc>
            </a:pPr>
            <a:endParaRPr sz="1000" dirty="0">
              <a:latin typeface="Arial" panose="020B0604020202020204"/>
              <a:ea typeface="Arial" panose="020B0604020202020204"/>
              <a:cs typeface="Arial" panose="020B0604020202020204"/>
            </a:endParaRPr>
          </a:p>
          <a:p>
            <a:pPr marL="1877060" algn="l" rtl="0" eaLnBrk="0">
              <a:lnSpc>
                <a:spcPct val="93000"/>
              </a:lnSpc>
              <a:spcBef>
                <a:spcPts val="1060"/>
              </a:spcBef>
              <a:tabLst>
                <a:tab pos="2103120" algn="l"/>
              </a:tabLst>
            </a:pPr>
            <a:r>
              <a:rPr sz="3500" b="1" kern="0" spc="230" dirty="0" err="1">
                <a:solidFill>
                  <a:srgbClr val="C00000">
                    <a:alpha val="100000"/>
                  </a:srgbClr>
                </a:solidFill>
                <a:latin typeface="微软雅黑" panose="020B0503020204020204" charset="-122"/>
                <a:ea typeface="微软雅黑" panose="020B0503020204020204" charset="-122"/>
                <a:cs typeface="微软雅黑" panose="020B0503020204020204" charset="-122"/>
              </a:rPr>
              <a:t>联合惩戒</a:t>
            </a:r>
            <a:r>
              <a:rPr sz="3500" b="1" kern="0" spc="230" dirty="0">
                <a:solidFill>
                  <a:srgbClr val="C00000">
                    <a:alpha val="100000"/>
                  </a:srgbClr>
                </a:solidFill>
                <a:latin typeface="Arial" panose="020B0604020202020204"/>
                <a:ea typeface="Arial" panose="020B0604020202020204"/>
                <a:cs typeface="Arial" panose="020B0604020202020204"/>
              </a:rPr>
              <a:t>!!!</a:t>
            </a:r>
            <a:endParaRPr sz="3500" dirty="0">
              <a:latin typeface="Arial" panose="020B0604020202020204"/>
              <a:ea typeface="Arial" panose="020B0604020202020204"/>
              <a:cs typeface="Arial" panose="020B0604020202020204"/>
            </a:endParaRPr>
          </a:p>
          <a:p>
            <a:pPr algn="l" rtl="0" eaLnBrk="0">
              <a:lnSpc>
                <a:spcPct val="100000"/>
              </a:lnSpc>
            </a:pPr>
            <a:endParaRPr sz="1000" dirty="0">
              <a:latin typeface="Arial" panose="020B0604020202020204"/>
              <a:ea typeface="Arial" panose="020B0604020202020204"/>
              <a:cs typeface="Arial" panose="020B0604020202020204"/>
            </a:endParaRPr>
          </a:p>
          <a:p>
            <a:pPr algn="l" rtl="0" eaLnBrk="0">
              <a:lnSpc>
                <a:spcPct val="101000"/>
              </a:lnSpc>
            </a:pPr>
            <a:endParaRPr sz="1000" dirty="0">
              <a:latin typeface="Arial" panose="020B0604020202020204"/>
              <a:ea typeface="Arial" panose="020B0604020202020204"/>
              <a:cs typeface="Arial" panose="020B0604020202020204"/>
            </a:endParaRPr>
          </a:p>
          <a:p>
            <a:pPr marL="1068705" algn="l" rtl="0" eaLnBrk="0">
              <a:lnSpc>
                <a:spcPct val="104000"/>
              </a:lnSpc>
              <a:spcBef>
                <a:spcPts val="965"/>
              </a:spcBef>
            </a:pPr>
            <a:r>
              <a:rPr sz="3200" kern="0" spc="-270" dirty="0">
                <a:solidFill>
                  <a:srgbClr val="000000">
                    <a:alpha val="100000"/>
                  </a:srgbClr>
                </a:solidFill>
                <a:latin typeface="Arial" panose="020B0604020202020204"/>
                <a:ea typeface="Arial" panose="020B0604020202020204"/>
                <a:cs typeface="Arial" panose="020B0604020202020204"/>
              </a:rPr>
              <a:t>·   </a:t>
            </a:r>
            <a:r>
              <a:rPr sz="3200" kern="0" spc="-270" dirty="0">
                <a:solidFill>
                  <a:srgbClr val="000000">
                    <a:alpha val="100000"/>
                  </a:srgbClr>
                </a:solidFill>
                <a:latin typeface="微软雅黑" panose="020B0503020204020204" charset="-122"/>
                <a:ea typeface="微软雅黑" panose="020B0503020204020204" charset="-122"/>
                <a:cs typeface="微软雅黑" panose="020B0503020204020204" charset="-122"/>
              </a:rPr>
              <a:t>禁买动车、</a:t>
            </a:r>
            <a:r>
              <a:rPr sz="3200" kern="0" spc="-280" dirty="0">
                <a:solidFill>
                  <a:srgbClr val="000000">
                    <a:alpha val="100000"/>
                  </a:srgbClr>
                </a:solidFill>
                <a:latin typeface="微软雅黑" panose="020B0503020204020204" charset="-122"/>
                <a:ea typeface="微软雅黑" panose="020B0503020204020204" charset="-122"/>
                <a:cs typeface="微软雅黑" panose="020B0503020204020204" charset="-122"/>
              </a:rPr>
              <a:t>飞机票</a:t>
            </a:r>
            <a:r>
              <a:rPr sz="3200"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sz="2900" kern="0" spc="-80" dirty="0">
                <a:solidFill>
                  <a:srgbClr val="000000">
                    <a:alpha val="100000"/>
                  </a:srgbClr>
                </a:solidFill>
                <a:latin typeface="Arial" panose="020B0604020202020204"/>
                <a:ea typeface="Arial" panose="020B0604020202020204"/>
                <a:cs typeface="Arial" panose="020B0604020202020204"/>
              </a:rPr>
              <a:t>.</a:t>
            </a:r>
            <a:r>
              <a:rPr sz="2900" kern="0" spc="90" dirty="0">
                <a:solidFill>
                  <a:srgbClr val="000000">
                    <a:alpha val="100000"/>
                  </a:srgbClr>
                </a:solidFill>
                <a:latin typeface="Arial" panose="020B0604020202020204"/>
                <a:ea typeface="Arial" panose="020B0604020202020204"/>
                <a:cs typeface="Arial" panose="020B0604020202020204"/>
              </a:rPr>
              <a:t>   </a:t>
            </a:r>
            <a:r>
              <a:rPr sz="2900" kern="0" spc="-80" dirty="0">
                <a:solidFill>
                  <a:srgbClr val="000000">
                    <a:alpha val="100000"/>
                  </a:srgbClr>
                </a:solidFill>
                <a:latin typeface="微软雅黑" panose="020B0503020204020204" charset="-122"/>
                <a:ea typeface="微软雅黑" panose="020B0503020204020204" charset="-122"/>
                <a:cs typeface="微软雅黑" panose="020B0503020204020204" charset="-122"/>
              </a:rPr>
              <a:t>公司不能购买土地</a:t>
            </a:r>
            <a:endParaRPr sz="2900" dirty="0">
              <a:latin typeface="微软雅黑" panose="020B0503020204020204" charset="-122"/>
              <a:ea typeface="微软雅黑" panose="020B0503020204020204" charset="-122"/>
              <a:cs typeface="微软雅黑" panose="020B0503020204020204" charset="-122"/>
            </a:endParaRPr>
          </a:p>
          <a:p>
            <a:pPr marL="1068705" algn="l" rtl="0" eaLnBrk="0">
              <a:lnSpc>
                <a:spcPct val="85000"/>
              </a:lnSpc>
              <a:spcBef>
                <a:spcPts val="1435"/>
              </a:spcBef>
            </a:pPr>
            <a:r>
              <a:rPr sz="2900" kern="0" spc="-100" dirty="0">
                <a:solidFill>
                  <a:srgbClr val="000000">
                    <a:alpha val="100000"/>
                  </a:srgbClr>
                </a:solidFill>
                <a:latin typeface="Arial" panose="020B0604020202020204"/>
                <a:ea typeface="Arial" panose="020B0604020202020204"/>
                <a:cs typeface="Arial" panose="020B0604020202020204"/>
              </a:rPr>
              <a:t>·</a:t>
            </a:r>
            <a:r>
              <a:rPr sz="2900" kern="0" spc="100" dirty="0">
                <a:solidFill>
                  <a:srgbClr val="000000">
                    <a:alpha val="100000"/>
                  </a:srgbClr>
                </a:solidFill>
                <a:latin typeface="Arial" panose="020B0604020202020204"/>
                <a:ea typeface="Arial" panose="020B0604020202020204"/>
                <a:cs typeface="Arial" panose="020B0604020202020204"/>
              </a:rPr>
              <a:t>   </a:t>
            </a:r>
            <a:r>
              <a:rPr sz="2900"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不能担当社会职务</a:t>
            </a:r>
            <a:endParaRPr sz="2900" dirty="0">
              <a:latin typeface="微软雅黑" panose="020B0503020204020204" charset="-122"/>
              <a:ea typeface="微软雅黑" panose="020B0503020204020204" charset="-122"/>
              <a:cs typeface="微软雅黑" panose="020B0503020204020204" charset="-122"/>
            </a:endParaRPr>
          </a:p>
          <a:p>
            <a:pPr marL="1068705" algn="l" rtl="0" eaLnBrk="0">
              <a:lnSpc>
                <a:spcPct val="87000"/>
              </a:lnSpc>
              <a:spcBef>
                <a:spcPts val="1510"/>
              </a:spcBef>
            </a:pPr>
            <a:r>
              <a:rPr sz="2800" kern="0" spc="-10" dirty="0">
                <a:solidFill>
                  <a:srgbClr val="000000">
                    <a:alpha val="100000"/>
                  </a:srgbClr>
                </a:solidFill>
                <a:latin typeface="Arial" panose="020B0604020202020204"/>
                <a:ea typeface="Arial" panose="020B0604020202020204"/>
                <a:cs typeface="Arial" panose="020B0604020202020204"/>
              </a:rPr>
              <a:t>·</a:t>
            </a:r>
            <a:r>
              <a:rPr sz="2800" kern="0" spc="90" dirty="0">
                <a:solidFill>
                  <a:srgbClr val="000000">
                    <a:alpha val="100000"/>
                  </a:srgbClr>
                </a:solidFill>
                <a:latin typeface="Arial" panose="020B0604020202020204"/>
                <a:ea typeface="Arial" panose="020B0604020202020204"/>
                <a:cs typeface="Arial" panose="020B0604020202020204"/>
              </a:rPr>
              <a:t>   </a:t>
            </a:r>
            <a:r>
              <a:rPr sz="2800"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孩子不能当公务员</a:t>
            </a:r>
            <a:endParaRPr sz="2800" dirty="0">
              <a:latin typeface="微软雅黑" panose="020B0503020204020204" charset="-122"/>
              <a:ea typeface="微软雅黑" panose="020B0503020204020204" charset="-122"/>
              <a:cs typeface="微软雅黑" panose="020B0503020204020204" charset="-122"/>
            </a:endParaRPr>
          </a:p>
          <a:p>
            <a:pPr marL="1068705" algn="l" rtl="0" eaLnBrk="0">
              <a:lnSpc>
                <a:spcPct val="84000"/>
              </a:lnSpc>
              <a:spcBef>
                <a:spcPts val="1445"/>
              </a:spcBef>
            </a:pPr>
            <a:r>
              <a:rPr sz="2900" kern="0" spc="-100" dirty="0">
                <a:solidFill>
                  <a:srgbClr val="000000">
                    <a:alpha val="100000"/>
                  </a:srgbClr>
                </a:solidFill>
                <a:latin typeface="Arial" panose="020B0604020202020204"/>
                <a:ea typeface="Arial" panose="020B0604020202020204"/>
                <a:cs typeface="Arial" panose="020B0604020202020204"/>
              </a:rPr>
              <a:t>·</a:t>
            </a:r>
            <a:r>
              <a:rPr sz="2900" kern="0" spc="90" dirty="0">
                <a:solidFill>
                  <a:srgbClr val="000000">
                    <a:alpha val="100000"/>
                  </a:srgbClr>
                </a:solidFill>
                <a:latin typeface="Arial" panose="020B0604020202020204"/>
                <a:ea typeface="Arial" panose="020B0604020202020204"/>
                <a:cs typeface="Arial" panose="020B0604020202020204"/>
              </a:rPr>
              <a:t>   </a:t>
            </a:r>
            <a:r>
              <a:rPr sz="2900"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公司、个人不能贷款</a:t>
            </a:r>
            <a:endParaRPr sz="2900" dirty="0">
              <a:latin typeface="微软雅黑" panose="020B0503020204020204" charset="-122"/>
              <a:ea typeface="微软雅黑" panose="020B0503020204020204" charset="-122"/>
              <a:cs typeface="微软雅黑" panose="020B0503020204020204" charset="-122"/>
            </a:endParaRPr>
          </a:p>
          <a:p>
            <a:pPr algn="l" rtl="0" eaLnBrk="0">
              <a:lnSpc>
                <a:spcPct val="107000"/>
              </a:lnSpc>
            </a:pPr>
            <a:endParaRPr sz="1100" dirty="0">
              <a:latin typeface="Arial" panose="020B0604020202020204"/>
              <a:ea typeface="Arial" panose="020B0604020202020204"/>
              <a:cs typeface="Arial" panose="020B0604020202020204"/>
            </a:endParaRPr>
          </a:p>
          <a:p>
            <a:pPr algn="l" rtl="0" eaLnBrk="0">
              <a:lnSpc>
                <a:spcPct val="8000"/>
              </a:lnSpc>
            </a:pPr>
            <a:endParaRPr sz="100" dirty="0">
              <a:latin typeface="Arial" panose="020B0604020202020204"/>
              <a:ea typeface="Arial" panose="020B0604020202020204"/>
              <a:cs typeface="Arial" panose="020B0604020202020204"/>
            </a:endParaRPr>
          </a:p>
          <a:p>
            <a:pPr algn="r" rtl="0" eaLnBrk="0">
              <a:lnSpc>
                <a:spcPct val="85000"/>
              </a:lnSpc>
            </a:pPr>
            <a:r>
              <a:rPr sz="2900" kern="0" spc="-100" dirty="0">
                <a:solidFill>
                  <a:srgbClr val="000000">
                    <a:alpha val="100000"/>
                  </a:srgbClr>
                </a:solidFill>
                <a:latin typeface="Arial" panose="020B0604020202020204"/>
                <a:ea typeface="Arial" panose="020B0604020202020204"/>
                <a:cs typeface="Arial" panose="020B0604020202020204"/>
              </a:rPr>
              <a:t>·</a:t>
            </a:r>
            <a:r>
              <a:rPr sz="2900" kern="0" spc="70" dirty="0">
                <a:solidFill>
                  <a:srgbClr val="000000">
                    <a:alpha val="100000"/>
                  </a:srgbClr>
                </a:solidFill>
                <a:latin typeface="Arial" panose="020B0604020202020204"/>
                <a:ea typeface="Arial" panose="020B0604020202020204"/>
                <a:cs typeface="Arial" panose="020B0604020202020204"/>
              </a:rPr>
              <a:t>   </a:t>
            </a:r>
            <a:r>
              <a:rPr sz="2900" kern="0" spc="-100" dirty="0">
                <a:solidFill>
                  <a:srgbClr val="000000">
                    <a:alpha val="100000"/>
                  </a:srgbClr>
                </a:solidFill>
                <a:latin typeface="微软雅黑" panose="020B0503020204020204" charset="-122"/>
                <a:ea typeface="微软雅黑" panose="020B0503020204020204" charset="-122"/>
                <a:cs typeface="微软雅黑" panose="020B0503020204020204" charset="-122"/>
              </a:rPr>
              <a:t>企业税务</a:t>
            </a:r>
            <a:r>
              <a:rPr sz="2900" kern="0" spc="-90" dirty="0">
                <a:solidFill>
                  <a:srgbClr val="000000">
                    <a:alpha val="100000"/>
                  </a:srgbClr>
                </a:solidFill>
                <a:latin typeface="微软雅黑" panose="020B0503020204020204" charset="-122"/>
                <a:ea typeface="微软雅黑" panose="020B0503020204020204" charset="-122"/>
                <a:cs typeface="微软雅黑" panose="020B0503020204020204" charset="-122"/>
              </a:rPr>
              <a:t>不能正常申</a:t>
            </a:r>
            <a:r>
              <a:rPr sz="2900" kern="0" spc="-50" dirty="0">
                <a:solidFill>
                  <a:srgbClr val="000000">
                    <a:alpha val="100000"/>
                  </a:srgbClr>
                </a:solidFill>
                <a:latin typeface="微软雅黑" panose="020B0503020204020204" charset="-122"/>
                <a:ea typeface="微软雅黑" panose="020B0503020204020204" charset="-122"/>
                <a:cs typeface="微软雅黑" panose="020B0503020204020204" charset="-122"/>
              </a:rPr>
              <a:t>报</a:t>
            </a:r>
            <a:endParaRPr sz="2900" dirty="0">
              <a:latin typeface="微软雅黑" panose="020B0503020204020204" charset="-122"/>
              <a:ea typeface="微软雅黑" panose="020B0503020204020204" charset="-122"/>
              <a:cs typeface="微软雅黑" panose="020B0503020204020204" charset="-122"/>
            </a:endParaRPr>
          </a:p>
        </p:txBody>
      </p:sp>
      <p:pic>
        <p:nvPicPr>
          <p:cNvPr id="6" name="picture 336">
            <a:extLst>
              <a:ext uri="{FF2B5EF4-FFF2-40B4-BE49-F238E27FC236}">
                <a16:creationId xmlns:a16="http://schemas.microsoft.com/office/drawing/2014/main" id="{D48C2CC5-B963-DFFA-4218-8A8361BABA9F}"/>
              </a:ext>
            </a:extLst>
          </p:cNvPr>
          <p:cNvPicPr>
            <a:picLocks noChangeAspect="1"/>
          </p:cNvPicPr>
          <p:nvPr/>
        </p:nvPicPr>
        <p:blipFill>
          <a:blip r:embed="rId2"/>
          <a:stretch>
            <a:fillRect/>
          </a:stretch>
        </p:blipFill>
        <p:spPr>
          <a:xfrm rot="21600000">
            <a:off x="7056783" y="1192214"/>
            <a:ext cx="3596804" cy="5439855"/>
          </a:xfrm>
          <a:prstGeom prst="rect">
            <a:avLst/>
          </a:prstGeom>
        </p:spPr>
      </p:pic>
    </p:spTree>
    <p:extLst>
      <p:ext uri="{BB962C8B-B14F-4D97-AF65-F5344CB8AC3E}">
        <p14:creationId xmlns:p14="http://schemas.microsoft.com/office/powerpoint/2010/main" val="13236990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CE53EDD-2135-4795-BE2A-00C9882837A0}"/>
              </a:ext>
            </a:extLst>
          </p:cNvPr>
          <p:cNvSpPr>
            <a:spLocks noGrp="1"/>
          </p:cNvSpPr>
          <p:nvPr>
            <p:ph type="title"/>
          </p:nvPr>
        </p:nvSpPr>
        <p:spPr>
          <a:xfrm>
            <a:off x="669924" y="318052"/>
            <a:ext cx="10850563" cy="710648"/>
          </a:xfrm>
        </p:spPr>
        <p:txBody>
          <a:bodyPr/>
          <a:lstStyle/>
          <a:p>
            <a:r>
              <a:rPr lang="zh-CN" altLang="en-US" sz="2800" dirty="0">
                <a:latin typeface="+mn-lt"/>
                <a:ea typeface="+mn-ea"/>
                <a:cs typeface="+mn-ea"/>
                <a:sym typeface="+mn-lt"/>
              </a:rPr>
              <a:t>企业涉税风险</a:t>
            </a:r>
            <a:endParaRPr lang="zh-CN" altLang="en-US" dirty="0"/>
          </a:p>
        </p:txBody>
      </p:sp>
      <p:sp>
        <p:nvSpPr>
          <p:cNvPr id="3" name="页脚占位符 2">
            <a:extLst>
              <a:ext uri="{FF2B5EF4-FFF2-40B4-BE49-F238E27FC236}">
                <a16:creationId xmlns:a16="http://schemas.microsoft.com/office/drawing/2014/main" id="{56E28D7A-5B4B-D17C-03C7-7C0AD011AA2E}"/>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1F5D92CF-C06D-2931-5E3F-774B17972B96}"/>
              </a:ext>
            </a:extLst>
          </p:cNvPr>
          <p:cNvSpPr>
            <a:spLocks noGrp="1"/>
          </p:cNvSpPr>
          <p:nvPr>
            <p:ph type="sldNum" sz="quarter" idx="12"/>
          </p:nvPr>
        </p:nvSpPr>
        <p:spPr/>
        <p:txBody>
          <a:bodyPr/>
          <a:lstStyle/>
          <a:p>
            <a:fld id="{5DD3DB80-B894-403A-B48E-6FDC1A72010E}" type="slidenum">
              <a:rPr lang="zh-CN" altLang="en-US" smtClean="0"/>
              <a:t>46</a:t>
            </a:fld>
            <a:endParaRPr lang="zh-CN" altLang="en-US"/>
          </a:p>
        </p:txBody>
      </p:sp>
      <p:sp>
        <p:nvSpPr>
          <p:cNvPr id="7" name="标题 1">
            <a:extLst>
              <a:ext uri="{FF2B5EF4-FFF2-40B4-BE49-F238E27FC236}">
                <a16:creationId xmlns:a16="http://schemas.microsoft.com/office/drawing/2014/main" id="{F9DCAD12-E896-70FA-1E6A-C9E74494D3CE}"/>
              </a:ext>
            </a:extLst>
          </p:cNvPr>
          <p:cNvSpPr txBox="1">
            <a:spLocks/>
          </p:cNvSpPr>
          <p:nvPr/>
        </p:nvSpPr>
        <p:spPr>
          <a:xfrm>
            <a:off x="749438" y="1204291"/>
            <a:ext cx="10850563" cy="391436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a:lstStyle>
          <a:p>
            <a:pPr marL="29845" algn="l" rtl="0" eaLnBrk="0">
              <a:lnSpc>
                <a:spcPts val="4975"/>
              </a:lnSpc>
            </a:pPr>
            <a:r>
              <a:rPr lang="zh-CN" altLang="en-US" sz="2800" kern="0" spc="-520" dirty="0">
                <a:solidFill>
                  <a:srgbClr val="000000">
                    <a:alpha val="100000"/>
                  </a:srgbClr>
                </a:solidFill>
                <a:latin typeface="微软雅黑" panose="020B0503020204020204" charset="-122"/>
                <a:ea typeface="微软雅黑" panose="020B0503020204020204" charset="-122"/>
                <a:cs typeface="微软雅黑" panose="020B0503020204020204" charset="-122"/>
              </a:rPr>
              <a:t>民 营 企 业 是 一 边 偷 税 </a:t>
            </a:r>
            <a:r>
              <a:rPr lang="en-US" altLang="zh-CN" sz="2800" kern="0" spc="-52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lang="zh-CN" altLang="en-US" sz="2800" kern="0" spc="69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lang="zh-CN" altLang="en-US" sz="2800" kern="0" spc="-520" dirty="0">
                <a:solidFill>
                  <a:srgbClr val="000000">
                    <a:alpha val="100000"/>
                  </a:srgbClr>
                </a:solidFill>
                <a:latin typeface="微软雅黑" panose="020B0503020204020204" charset="-122"/>
                <a:ea typeface="微软雅黑" panose="020B0503020204020204" charset="-122"/>
                <a:cs typeface="微软雅黑" panose="020B0503020204020204" charset="-122"/>
              </a:rPr>
              <a:t>一 边 </a:t>
            </a:r>
            <a:r>
              <a:rPr lang="zh-CN" altLang="en-US" sz="3200" kern="0" spc="-550" dirty="0">
                <a:solidFill>
                  <a:srgbClr val="000000">
                    <a:alpha val="100000"/>
                  </a:srgbClr>
                </a:solidFill>
                <a:latin typeface="微软雅黑" panose="020B0503020204020204" charset="-122"/>
                <a:ea typeface="微软雅黑" panose="020B0503020204020204" charset="-122"/>
                <a:cs typeface="微软雅黑" panose="020B0503020204020204" charset="-122"/>
              </a:rPr>
              <a:t>因 为 </a:t>
            </a:r>
            <a:r>
              <a:rPr lang="zh-CN" altLang="en-US" sz="3200" kern="0" spc="-540" dirty="0">
                <a:solidFill>
                  <a:srgbClr val="000000">
                    <a:alpha val="100000"/>
                  </a:srgbClr>
                </a:solidFill>
                <a:latin typeface="微软雅黑" panose="020B0503020204020204" charset="-122"/>
                <a:ea typeface="微软雅黑" panose="020B0503020204020204" charset="-122"/>
                <a:cs typeface="微软雅黑" panose="020B0503020204020204" charset="-122"/>
              </a:rPr>
              <a:t>不 懂 政 策 而 多 交 的 税 都 叫 冤 枉 </a:t>
            </a:r>
            <a:r>
              <a:rPr lang="zh-CN" altLang="en-US" sz="3200" kern="0" spc="-550" dirty="0">
                <a:solidFill>
                  <a:srgbClr val="000000">
                    <a:alpha val="100000"/>
                  </a:srgbClr>
                </a:solidFill>
                <a:latin typeface="微软雅黑" panose="020B0503020204020204" charset="-122"/>
                <a:ea typeface="微软雅黑" panose="020B0503020204020204" charset="-122"/>
                <a:cs typeface="微软雅黑" panose="020B0503020204020204" charset="-122"/>
              </a:rPr>
              <a:t>税 </a:t>
            </a:r>
            <a:r>
              <a:rPr lang="en-US" altLang="zh-CN" sz="3200" kern="0" spc="-53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lang="zh-CN" altLang="en-US" sz="3200" kern="0" spc="-1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endParaRPr lang="zh-CN" altLang="en-US" sz="3200" kern="0" spc="-540" dirty="0">
              <a:solidFill>
                <a:srgbClr val="000000">
                  <a:alpha val="100000"/>
                </a:srgbClr>
              </a:solidFill>
              <a:latin typeface="微软雅黑" panose="020B0503020204020204" charset="-122"/>
              <a:ea typeface="微软雅黑" panose="020B0503020204020204" charset="-122"/>
              <a:cs typeface="微软雅黑" panose="020B0503020204020204" charset="-122"/>
            </a:endParaRPr>
          </a:p>
          <a:p>
            <a:pPr marL="29845" algn="l" rtl="0" eaLnBrk="0">
              <a:lnSpc>
                <a:spcPts val="4975"/>
              </a:lnSpc>
            </a:pPr>
            <a:endParaRPr lang="zh-CN" altLang="en-US" sz="3200" kern="0" spc="-540" dirty="0">
              <a:solidFill>
                <a:srgbClr val="000000">
                  <a:alpha val="100000"/>
                </a:srgbClr>
              </a:solidFill>
              <a:latin typeface="微软雅黑" panose="020B0503020204020204" charset="-122"/>
              <a:ea typeface="微软雅黑" panose="020B0503020204020204" charset="-122"/>
              <a:cs typeface="微软雅黑" panose="020B0503020204020204" charset="-122"/>
            </a:endParaRPr>
          </a:p>
          <a:p>
            <a:pPr marL="29845" eaLnBrk="0">
              <a:lnSpc>
                <a:spcPts val="4975"/>
              </a:lnSpc>
            </a:pPr>
            <a:r>
              <a:rPr lang="zh-CN" altLang="en-US" sz="2800" kern="0" spc="-520" dirty="0">
                <a:solidFill>
                  <a:srgbClr val="000000">
                    <a:alpha val="100000"/>
                  </a:srgbClr>
                </a:solidFill>
                <a:latin typeface="微软雅黑" panose="020B0503020204020204" charset="-122"/>
                <a:ea typeface="微软雅黑" panose="020B0503020204020204" charset="-122"/>
                <a:cs typeface="微软雅黑" panose="020B0503020204020204" charset="-122"/>
              </a:rPr>
              <a:t>不  懂   财  税  </a:t>
            </a:r>
            <a:r>
              <a:rPr lang="zh-CN" altLang="en-US" kern="0" spc="600" dirty="0">
                <a:solidFill>
                  <a:srgbClr val="000000">
                    <a:alpha val="100000"/>
                  </a:srgbClr>
                </a:solidFill>
                <a:latin typeface="微软雅黑" panose="020B0503020204020204" charset="-122"/>
                <a:ea typeface="微软雅黑" panose="020B0503020204020204" charset="-122"/>
                <a:cs typeface="微软雅黑" panose="020B0503020204020204" charset="-122"/>
              </a:rPr>
              <a:t>的</a:t>
            </a:r>
            <a:r>
              <a:rPr lang="zh-CN" altLang="en-US" sz="2800" kern="0" spc="-520" dirty="0">
                <a:solidFill>
                  <a:srgbClr val="000000">
                    <a:alpha val="100000"/>
                  </a:srgbClr>
                </a:solidFill>
                <a:latin typeface="微软雅黑" panose="020B0503020204020204" charset="-122"/>
                <a:ea typeface="微软雅黑" panose="020B0503020204020204" charset="-122"/>
                <a:cs typeface="微软雅黑" panose="020B0503020204020204" charset="-122"/>
              </a:rPr>
              <a:t>你  ， 赚  的  不 是  钱 </a:t>
            </a:r>
            <a:r>
              <a:rPr lang="en-US" altLang="zh-CN" sz="2800" kern="0" spc="-52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r>
              <a:rPr lang="zh-CN" altLang="en-US" sz="2800" kern="0" spc="600" dirty="0">
                <a:solidFill>
                  <a:srgbClr val="000000">
                    <a:alpha val="100000"/>
                  </a:srgbClr>
                </a:solidFill>
                <a:latin typeface="微软雅黑" panose="020B0503020204020204" charset="-122"/>
                <a:ea typeface="微软雅黑" panose="020B0503020204020204" charset="-122"/>
                <a:cs typeface="微软雅黑" panose="020B0503020204020204" charset="-122"/>
              </a:rPr>
              <a:t> </a:t>
            </a:r>
            <a:r>
              <a:rPr lang="zh-CN" altLang="en-US" sz="2800" kern="0" spc="-520" dirty="0">
                <a:solidFill>
                  <a:srgbClr val="000000">
                    <a:alpha val="100000"/>
                  </a:srgbClr>
                </a:solidFill>
                <a:latin typeface="微软雅黑" panose="020B0503020204020204" charset="-122"/>
                <a:ea typeface="微软雅黑" panose="020B0503020204020204" charset="-122"/>
                <a:cs typeface="微软雅黑" panose="020B0503020204020204" charset="-122"/>
              </a:rPr>
              <a:t>是  税 </a:t>
            </a:r>
            <a:r>
              <a:rPr lang="en-US" altLang="zh-CN" sz="2800" kern="0" spc="-530" dirty="0">
                <a:solidFill>
                  <a:srgbClr val="000000">
                    <a:alpha val="100000"/>
                  </a:srgbClr>
                </a:solidFill>
                <a:latin typeface="微软雅黑" panose="020B0503020204020204" charset="-122"/>
                <a:ea typeface="微软雅黑" panose="020B0503020204020204" charset="-122"/>
                <a:cs typeface="微软雅黑" panose="020B0503020204020204" charset="-122"/>
              </a:rPr>
              <a:t>!</a:t>
            </a:r>
            <a:endParaRPr lang="zh-CN" altLang="en-US" sz="2800" dirty="0">
              <a:latin typeface="微软雅黑" panose="020B0503020204020204" charset="-122"/>
              <a:ea typeface="微软雅黑" panose="020B0503020204020204" charset="-122"/>
              <a:cs typeface="微软雅黑" panose="020B0503020204020204" charset="-122"/>
            </a:endParaRPr>
          </a:p>
          <a:p>
            <a:pPr marL="29845" algn="l" rtl="0" eaLnBrk="0">
              <a:lnSpc>
                <a:spcPts val="4975"/>
              </a:lnSpc>
            </a:pPr>
            <a:endParaRPr lang="zh-CN" altLang="en-US" sz="2800" kern="0" spc="-520" dirty="0">
              <a:solidFill>
                <a:srgbClr val="000000">
                  <a:alpha val="100000"/>
                </a:srgbClr>
              </a:solidFill>
              <a:latin typeface="微软雅黑" panose="020B0503020204020204" charset="-122"/>
              <a:ea typeface="微软雅黑" panose="020B0503020204020204" charset="-122"/>
              <a:cs typeface="微软雅黑" panose="020B0503020204020204" charset="-122"/>
            </a:endParaRPr>
          </a:p>
          <a:p>
            <a:pPr marL="29845" algn="l" rtl="0" eaLnBrk="0">
              <a:lnSpc>
                <a:spcPts val="4975"/>
              </a:lnSpc>
            </a:pPr>
            <a:endParaRPr lang="zh-CN" altLang="en-US" sz="2800" kern="0" spc="-520" dirty="0">
              <a:solidFill>
                <a:srgbClr val="000000">
                  <a:alpha val="100000"/>
                </a:srgbClr>
              </a:solidFill>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39937894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2352098" y="2671870"/>
            <a:ext cx="5419185" cy="757130"/>
          </a:xfrm>
        </p:spPr>
        <p:txBody>
          <a:bodyPr>
            <a:spAutoFit/>
          </a:bodyPr>
          <a:lstStyle/>
          <a:p>
            <a:r>
              <a:rPr lang="zh-CN" altLang="en-US" sz="4800" b="1" kern="0" spc="330" dirty="0">
                <a:solidFill>
                  <a:srgbClr val="404040">
                    <a:alpha val="100000"/>
                  </a:srgbClr>
                </a:solidFill>
                <a:latin typeface="微软雅黑" panose="020B0503020204020204" charset="-122"/>
                <a:ea typeface="微软雅黑" panose="020B0503020204020204" charset="-122"/>
                <a:cs typeface="微软雅黑" panose="020B0503020204020204" charset="-122"/>
                <a:sym typeface="+mn-ea"/>
              </a:rPr>
              <a:t>应 对 之 道</a:t>
            </a:r>
            <a:endParaRPr lang="zh-CN" altLang="en-US" sz="4800" dirty="0">
              <a:latin typeface="+mn-lt"/>
              <a:ea typeface="+mn-ea"/>
              <a:cs typeface="+mn-ea"/>
              <a:sym typeface="+mn-lt"/>
            </a:endParaRPr>
          </a:p>
        </p:txBody>
      </p:sp>
      <p:sp>
        <p:nvSpPr>
          <p:cNvPr id="9" name="文本框 8"/>
          <p:cNvSpPr txBox="1"/>
          <p:nvPr/>
        </p:nvSpPr>
        <p:spPr>
          <a:xfrm>
            <a:off x="753604" y="1790699"/>
            <a:ext cx="1023516" cy="889909"/>
          </a:xfrm>
          <a:prstGeom prst="rect">
            <a:avLst/>
          </a:prstGeom>
          <a:noFill/>
          <a:ln w="117475">
            <a:noFill/>
          </a:ln>
        </p:spPr>
        <p:txBody>
          <a:bodyPr wrap="none" rtlCol="0">
            <a:prstTxWarp prst="textPlain">
              <a:avLst/>
            </a:prstTxWarp>
            <a:spAutoFit/>
          </a:bodyPr>
          <a:lstStyle/>
          <a:p>
            <a:r>
              <a:rPr lang="en-US" altLang="zh-CN" spc="100" dirty="0">
                <a:solidFill>
                  <a:schemeClr val="accent1"/>
                </a:solidFill>
                <a:cs typeface="+mn-ea"/>
                <a:sym typeface="+mn-lt"/>
              </a:rPr>
              <a:t>/06</a:t>
            </a:r>
            <a:endParaRPr lang="en-US" spc="100" dirty="0">
              <a:solidFill>
                <a:schemeClr val="accent1"/>
              </a:solidFill>
              <a:cs typeface="+mn-ea"/>
              <a:sym typeface="+mn-lt"/>
            </a:endParaRPr>
          </a:p>
        </p:txBody>
      </p:sp>
    </p:spTree>
    <p:extLst>
      <p:ext uri="{BB962C8B-B14F-4D97-AF65-F5344CB8AC3E}">
        <p14:creationId xmlns:p14="http://schemas.microsoft.com/office/powerpoint/2010/main" val="17956826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0400" y="1637651"/>
            <a:ext cx="12061831" cy="4694210"/>
            <a:chOff x="660400" y="1637651"/>
            <a:chExt cx="12061831" cy="4694210"/>
          </a:xfrm>
        </p:grpSpPr>
        <p:sp>
          <p:nvSpPr>
            <p:cNvPr id="38" name="椭圆 37"/>
            <p:cNvSpPr/>
            <p:nvPr/>
          </p:nvSpPr>
          <p:spPr>
            <a:xfrm>
              <a:off x="8028021" y="1637651"/>
              <a:ext cx="4694210" cy="4694210"/>
            </a:xfrm>
            <a:prstGeom prst="ellipse">
              <a:avLst/>
            </a:prstGeom>
            <a:solidFill>
              <a:schemeClr val="accent4">
                <a:alpha val="35000"/>
              </a:schemeClr>
            </a:solidFill>
            <a:ln>
              <a:noFill/>
            </a:ln>
            <a:effectLst>
              <a:softEdge rad="825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660400" y="3135128"/>
              <a:ext cx="2387909" cy="2047651"/>
              <a:chOff x="660400" y="3639686"/>
              <a:chExt cx="2387909" cy="2047651"/>
            </a:xfrm>
          </p:grpSpPr>
          <p:sp>
            <p:nvSpPr>
              <p:cNvPr id="12" name="矩形 11"/>
              <p:cNvSpPr/>
              <p:nvPr/>
            </p:nvSpPr>
            <p:spPr>
              <a:xfrm>
                <a:off x="760761" y="3762349"/>
                <a:ext cx="2287548" cy="19249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a:extLst>
                  <a:ext uri="{FF2B5EF4-FFF2-40B4-BE49-F238E27FC236}">
                    <a16:creationId xmlns:a16="http://schemas.microsoft.com/office/drawing/2014/main" id="{ABB94B2D-5E05-44AB-987A-50A8B8DD32C0}"/>
                  </a:ext>
                </a:extLst>
              </p:cNvPr>
              <p:cNvGrpSpPr/>
              <p:nvPr/>
            </p:nvGrpSpPr>
            <p:grpSpPr>
              <a:xfrm>
                <a:off x="660400" y="3639686"/>
                <a:ext cx="2287548" cy="1924988"/>
                <a:chOff x="8806481" y="1612477"/>
                <a:chExt cx="2287548" cy="1924988"/>
              </a:xfrm>
              <a:solidFill>
                <a:schemeClr val="bg1"/>
              </a:solidFill>
            </p:grpSpPr>
            <p:sp>
              <p:nvSpPr>
                <p:cNvPr id="7" name="矩形: 圆角 6">
                  <a:extLst>
                    <a:ext uri="{FF2B5EF4-FFF2-40B4-BE49-F238E27FC236}">
                      <a16:creationId xmlns:a16="http://schemas.microsoft.com/office/drawing/2014/main" id="{92A0A99D-A48F-4DCC-8992-A52FEB529EAB}"/>
                    </a:ext>
                  </a:extLst>
                </p:cNvPr>
                <p:cNvSpPr/>
                <p:nvPr/>
              </p:nvSpPr>
              <p:spPr>
                <a:xfrm>
                  <a:off x="8806481" y="1612477"/>
                  <a:ext cx="2287548" cy="1924988"/>
                </a:xfrm>
                <a:prstGeom prst="roundRect">
                  <a:avLst>
                    <a:gd name="adj" fmla="val 0"/>
                  </a:avLst>
                </a:prstGeom>
                <a:grpFill/>
                <a:ln w="25400" cap="flat">
                  <a:solidFill>
                    <a:schemeClr val="accent4"/>
                  </a:solidFill>
                  <a:prstDash val="solid"/>
                  <a:miter/>
                </a:ln>
              </p:spPr>
              <p:txBody>
                <a:bodyPr rtlCol="0" anchor="ctr"/>
                <a:lstStyle/>
                <a:p>
                  <a:endParaRPr lang="zh-CN" altLang="en-US"/>
                </a:p>
              </p:txBody>
            </p:sp>
            <p:grpSp>
              <p:nvGrpSpPr>
                <p:cNvPr id="8" name="组合 7">
                  <a:extLst>
                    <a:ext uri="{FF2B5EF4-FFF2-40B4-BE49-F238E27FC236}">
                      <a16:creationId xmlns:a16="http://schemas.microsoft.com/office/drawing/2014/main" id="{E231A928-B82D-4AB9-B244-90E3B6936153}"/>
                    </a:ext>
                  </a:extLst>
                </p:cNvPr>
                <p:cNvGrpSpPr>
                  <a:grpSpLocks/>
                </p:cNvGrpSpPr>
                <p:nvPr/>
              </p:nvGrpSpPr>
              <p:grpSpPr>
                <a:xfrm>
                  <a:off x="8980489" y="1738254"/>
                  <a:ext cx="1969192" cy="1367295"/>
                  <a:chOff x="6205718" y="4008454"/>
                  <a:chExt cx="1969192" cy="1367295"/>
                </a:xfrm>
                <a:grpFill/>
              </p:grpSpPr>
              <p:sp>
                <p:nvSpPr>
                  <p:cNvPr id="9" name="文本框 8">
                    <a:extLst>
                      <a:ext uri="{FF2B5EF4-FFF2-40B4-BE49-F238E27FC236}">
                        <a16:creationId xmlns:a16="http://schemas.microsoft.com/office/drawing/2014/main" id="{5411F24A-04D7-4C2B-9E3D-8B984FE080D1}"/>
                      </a:ext>
                    </a:extLst>
                  </p:cNvPr>
                  <p:cNvSpPr txBox="1"/>
                  <p:nvPr/>
                </p:nvSpPr>
                <p:spPr>
                  <a:xfrm>
                    <a:off x="6768963" y="4008454"/>
                    <a:ext cx="813043" cy="769441"/>
                  </a:xfrm>
                  <a:prstGeom prst="rect">
                    <a:avLst/>
                  </a:prstGeom>
                  <a:grpFill/>
                </p:spPr>
                <p:txBody>
                  <a:bodyPr wrap="none" lIns="91440" tIns="45720" rIns="91440" bIns="45720" rtlCol="0" anchor="b" anchorCtr="0">
                    <a:spAutoFit/>
                  </a:bodyPr>
                  <a:lstStyle/>
                  <a:p>
                    <a:pPr algn="ctr"/>
                    <a:r>
                      <a:rPr kumimoji="1" lang="en-US" altLang="zh-CN" sz="4400" b="1" dirty="0">
                        <a:solidFill>
                          <a:schemeClr val="accent4"/>
                        </a:solidFill>
                        <a:latin typeface="Arial" panose="020B0604020202020204" pitchFamily="34" charset="0"/>
                        <a:ea typeface="微软雅黑" panose="020B0503020204020204" pitchFamily="34" charset="-122"/>
                      </a:rPr>
                      <a:t>01</a:t>
                    </a:r>
                    <a:endParaRPr kumimoji="1" lang="zh-CN" altLang="en-US" sz="4400" b="1" dirty="0">
                      <a:solidFill>
                        <a:schemeClr val="accent4"/>
                      </a:solidFill>
                      <a:latin typeface="Arial" panose="020B0604020202020204" pitchFamily="34" charset="0"/>
                      <a:ea typeface="微软雅黑" panose="020B0503020204020204" pitchFamily="34" charset="-122"/>
                    </a:endParaRPr>
                  </a:p>
                </p:txBody>
              </p:sp>
              <p:sp>
                <p:nvSpPr>
                  <p:cNvPr id="10" name="矩形 9">
                    <a:extLst>
                      <a:ext uri="{FF2B5EF4-FFF2-40B4-BE49-F238E27FC236}">
                        <a16:creationId xmlns:a16="http://schemas.microsoft.com/office/drawing/2014/main" id="{3E201C24-A46D-4EF7-9C16-70630B2F950D}"/>
                      </a:ext>
                    </a:extLst>
                  </p:cNvPr>
                  <p:cNvSpPr/>
                  <p:nvPr/>
                </p:nvSpPr>
                <p:spPr>
                  <a:xfrm>
                    <a:off x="6205718" y="4790974"/>
                    <a:ext cx="1969192" cy="58477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kumimoji="1" lang="zh-CN" altLang="en-US" sz="3200" b="1" dirty="0">
                        <a:solidFill>
                          <a:srgbClr val="A20000"/>
                        </a:solidFill>
                        <a:latin typeface="Arial" panose="020B0604020202020204" pitchFamily="34" charset="0"/>
                        <a:ea typeface="微软雅黑" panose="020B0503020204020204" pitchFamily="34" charset="-122"/>
                      </a:rPr>
                      <a:t>尽快自查</a:t>
                    </a:r>
                    <a:endParaRPr kumimoji="1" lang="en-US" altLang="zh-CN" sz="3200" b="1" dirty="0">
                      <a:solidFill>
                        <a:srgbClr val="A20000"/>
                      </a:solidFill>
                      <a:latin typeface="Arial" panose="020B0604020202020204" pitchFamily="34" charset="0"/>
                      <a:ea typeface="微软雅黑" panose="020B0503020204020204" pitchFamily="34" charset="-122"/>
                    </a:endParaRPr>
                  </a:p>
                </p:txBody>
              </p:sp>
            </p:grpSp>
          </p:grpSp>
        </p:grpSp>
        <p:grpSp>
          <p:nvGrpSpPr>
            <p:cNvPr id="14" name="组合 13"/>
            <p:cNvGrpSpPr/>
            <p:nvPr/>
          </p:nvGrpSpPr>
          <p:grpSpPr>
            <a:xfrm>
              <a:off x="3483930" y="3135128"/>
              <a:ext cx="2387909" cy="2047651"/>
              <a:chOff x="660400" y="3639686"/>
              <a:chExt cx="2387909" cy="2047651"/>
            </a:xfrm>
          </p:grpSpPr>
          <p:sp>
            <p:nvSpPr>
              <p:cNvPr id="15" name="矩形 14"/>
              <p:cNvSpPr/>
              <p:nvPr/>
            </p:nvSpPr>
            <p:spPr>
              <a:xfrm>
                <a:off x="760761" y="3762349"/>
                <a:ext cx="2287548" cy="19249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a:extLst>
                  <a:ext uri="{FF2B5EF4-FFF2-40B4-BE49-F238E27FC236}">
                    <a16:creationId xmlns:a16="http://schemas.microsoft.com/office/drawing/2014/main" id="{ABB94B2D-5E05-44AB-987A-50A8B8DD32C0}"/>
                  </a:ext>
                </a:extLst>
              </p:cNvPr>
              <p:cNvGrpSpPr/>
              <p:nvPr/>
            </p:nvGrpSpPr>
            <p:grpSpPr>
              <a:xfrm>
                <a:off x="660400" y="3639686"/>
                <a:ext cx="2287548" cy="1924988"/>
                <a:chOff x="8806481" y="1612477"/>
                <a:chExt cx="2287548" cy="1924988"/>
              </a:xfrm>
              <a:solidFill>
                <a:schemeClr val="bg1"/>
              </a:solidFill>
            </p:grpSpPr>
            <p:sp>
              <p:nvSpPr>
                <p:cNvPr id="17" name="矩形: 圆角 16">
                  <a:extLst>
                    <a:ext uri="{FF2B5EF4-FFF2-40B4-BE49-F238E27FC236}">
                      <a16:creationId xmlns:a16="http://schemas.microsoft.com/office/drawing/2014/main" id="{92A0A99D-A48F-4DCC-8992-A52FEB529EAB}"/>
                    </a:ext>
                  </a:extLst>
                </p:cNvPr>
                <p:cNvSpPr/>
                <p:nvPr/>
              </p:nvSpPr>
              <p:spPr>
                <a:xfrm>
                  <a:off x="8806481" y="1612477"/>
                  <a:ext cx="2287548" cy="1924988"/>
                </a:xfrm>
                <a:prstGeom prst="roundRect">
                  <a:avLst>
                    <a:gd name="adj" fmla="val 0"/>
                  </a:avLst>
                </a:prstGeom>
                <a:grpFill/>
                <a:ln w="25400" cap="flat">
                  <a:solidFill>
                    <a:schemeClr val="accent4"/>
                  </a:solidFill>
                  <a:prstDash val="solid"/>
                  <a:miter/>
                </a:ln>
              </p:spPr>
              <p:txBody>
                <a:bodyPr rtlCol="0" anchor="ctr"/>
                <a:lstStyle/>
                <a:p>
                  <a:endParaRPr lang="zh-CN" altLang="en-US"/>
                </a:p>
              </p:txBody>
            </p:sp>
            <p:sp>
              <p:nvSpPr>
                <p:cNvPr id="19" name="文本框 18">
                  <a:extLst>
                    <a:ext uri="{FF2B5EF4-FFF2-40B4-BE49-F238E27FC236}">
                      <a16:creationId xmlns:a16="http://schemas.microsoft.com/office/drawing/2014/main" id="{5411F24A-04D7-4C2B-9E3D-8B984FE080D1}"/>
                    </a:ext>
                  </a:extLst>
                </p:cNvPr>
                <p:cNvSpPr txBox="1"/>
                <p:nvPr/>
              </p:nvSpPr>
              <p:spPr>
                <a:xfrm>
                  <a:off x="9543734" y="1738254"/>
                  <a:ext cx="813043" cy="769441"/>
                </a:xfrm>
                <a:prstGeom prst="rect">
                  <a:avLst/>
                </a:prstGeom>
                <a:grpFill/>
              </p:spPr>
              <p:txBody>
                <a:bodyPr wrap="none" lIns="91440" tIns="45720" rIns="91440" bIns="45720" rtlCol="0" anchor="b" anchorCtr="0">
                  <a:spAutoFit/>
                </a:bodyPr>
                <a:lstStyle/>
                <a:p>
                  <a:pPr algn="ctr"/>
                  <a:r>
                    <a:rPr kumimoji="1" lang="en-US" altLang="zh-CN" sz="4400" b="1" dirty="0">
                      <a:solidFill>
                        <a:schemeClr val="accent4"/>
                      </a:solidFill>
                      <a:latin typeface="Arial" panose="020B0604020202020204" pitchFamily="34" charset="0"/>
                      <a:ea typeface="微软雅黑" panose="020B0503020204020204" pitchFamily="34" charset="-122"/>
                    </a:rPr>
                    <a:t>02</a:t>
                  </a:r>
                  <a:endParaRPr kumimoji="1" lang="zh-CN" altLang="en-US" sz="4400" b="1" dirty="0">
                    <a:solidFill>
                      <a:schemeClr val="accent4"/>
                    </a:solidFill>
                    <a:latin typeface="Arial" panose="020B0604020202020204" pitchFamily="34" charset="0"/>
                    <a:ea typeface="微软雅黑" panose="020B0503020204020204" pitchFamily="34" charset="-122"/>
                  </a:endParaRPr>
                </a:p>
              </p:txBody>
            </p:sp>
          </p:grpSp>
        </p:grpSp>
        <p:grpSp>
          <p:nvGrpSpPr>
            <p:cNvPr id="22" name="组合 21"/>
            <p:cNvGrpSpPr/>
            <p:nvPr/>
          </p:nvGrpSpPr>
          <p:grpSpPr>
            <a:xfrm>
              <a:off x="9130991" y="3135128"/>
              <a:ext cx="2387909" cy="2047651"/>
              <a:chOff x="660400" y="3639686"/>
              <a:chExt cx="2387909" cy="2047651"/>
            </a:xfrm>
          </p:grpSpPr>
          <p:sp>
            <p:nvSpPr>
              <p:cNvPr id="23" name="矩形 22"/>
              <p:cNvSpPr/>
              <p:nvPr/>
            </p:nvSpPr>
            <p:spPr>
              <a:xfrm>
                <a:off x="760761" y="3762349"/>
                <a:ext cx="2287548" cy="19249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a:extLst>
                  <a:ext uri="{FF2B5EF4-FFF2-40B4-BE49-F238E27FC236}">
                    <a16:creationId xmlns:a16="http://schemas.microsoft.com/office/drawing/2014/main" id="{ABB94B2D-5E05-44AB-987A-50A8B8DD32C0}"/>
                  </a:ext>
                </a:extLst>
              </p:cNvPr>
              <p:cNvGrpSpPr/>
              <p:nvPr/>
            </p:nvGrpSpPr>
            <p:grpSpPr>
              <a:xfrm>
                <a:off x="660400" y="3639686"/>
                <a:ext cx="2287548" cy="1924988"/>
                <a:chOff x="8806481" y="1612477"/>
                <a:chExt cx="2287548" cy="1924988"/>
              </a:xfrm>
              <a:solidFill>
                <a:schemeClr val="bg1"/>
              </a:solidFill>
            </p:grpSpPr>
            <p:sp>
              <p:nvSpPr>
                <p:cNvPr id="25" name="矩形: 圆角 24">
                  <a:extLst>
                    <a:ext uri="{FF2B5EF4-FFF2-40B4-BE49-F238E27FC236}">
                      <a16:creationId xmlns:a16="http://schemas.microsoft.com/office/drawing/2014/main" id="{92A0A99D-A48F-4DCC-8992-A52FEB529EAB}"/>
                    </a:ext>
                  </a:extLst>
                </p:cNvPr>
                <p:cNvSpPr/>
                <p:nvPr/>
              </p:nvSpPr>
              <p:spPr>
                <a:xfrm>
                  <a:off x="8806481" y="1612477"/>
                  <a:ext cx="2287548" cy="1924988"/>
                </a:xfrm>
                <a:prstGeom prst="roundRect">
                  <a:avLst>
                    <a:gd name="adj" fmla="val 0"/>
                  </a:avLst>
                </a:prstGeom>
                <a:grpFill/>
                <a:ln w="25400" cap="flat">
                  <a:solidFill>
                    <a:schemeClr val="accent4"/>
                  </a:solidFill>
                  <a:prstDash val="solid"/>
                  <a:miter/>
                </a:ln>
              </p:spPr>
              <p:txBody>
                <a:bodyPr rtlCol="0" anchor="ctr"/>
                <a:lstStyle/>
                <a:p>
                  <a:endParaRPr lang="zh-CN" altLang="en-US"/>
                </a:p>
              </p:txBody>
            </p:sp>
            <p:sp>
              <p:nvSpPr>
                <p:cNvPr id="27" name="文本框 26">
                  <a:extLst>
                    <a:ext uri="{FF2B5EF4-FFF2-40B4-BE49-F238E27FC236}">
                      <a16:creationId xmlns:a16="http://schemas.microsoft.com/office/drawing/2014/main" id="{5411F24A-04D7-4C2B-9E3D-8B984FE080D1}"/>
                    </a:ext>
                  </a:extLst>
                </p:cNvPr>
                <p:cNvSpPr txBox="1"/>
                <p:nvPr/>
              </p:nvSpPr>
              <p:spPr>
                <a:xfrm>
                  <a:off x="9543734" y="1738254"/>
                  <a:ext cx="813043" cy="769441"/>
                </a:xfrm>
                <a:prstGeom prst="rect">
                  <a:avLst/>
                </a:prstGeom>
                <a:grpFill/>
              </p:spPr>
              <p:txBody>
                <a:bodyPr wrap="none" lIns="91440" tIns="45720" rIns="91440" bIns="45720" rtlCol="0" anchor="b" anchorCtr="0">
                  <a:spAutoFit/>
                </a:bodyPr>
                <a:lstStyle/>
                <a:p>
                  <a:pPr algn="ctr"/>
                  <a:r>
                    <a:rPr kumimoji="1" lang="en-US" altLang="zh-CN" sz="4400" b="1" dirty="0">
                      <a:solidFill>
                        <a:schemeClr val="accent4"/>
                      </a:solidFill>
                      <a:latin typeface="Arial" panose="020B0604020202020204" pitchFamily="34" charset="0"/>
                      <a:ea typeface="微软雅黑" panose="020B0503020204020204" pitchFamily="34" charset="-122"/>
                    </a:rPr>
                    <a:t>04</a:t>
                  </a:r>
                  <a:endParaRPr kumimoji="1" lang="zh-CN" altLang="en-US" sz="4400" b="1" dirty="0">
                    <a:solidFill>
                      <a:schemeClr val="accent4"/>
                    </a:solidFill>
                    <a:latin typeface="Arial" panose="020B0604020202020204" pitchFamily="34" charset="0"/>
                    <a:ea typeface="微软雅黑" panose="020B0503020204020204" pitchFamily="34" charset="-122"/>
                  </a:endParaRPr>
                </a:p>
              </p:txBody>
            </p:sp>
          </p:grpSp>
        </p:grpSp>
        <p:grpSp>
          <p:nvGrpSpPr>
            <p:cNvPr id="30" name="组合 29"/>
            <p:cNvGrpSpPr/>
            <p:nvPr/>
          </p:nvGrpSpPr>
          <p:grpSpPr>
            <a:xfrm>
              <a:off x="6307460" y="3135128"/>
              <a:ext cx="2387909" cy="2047651"/>
              <a:chOff x="660400" y="3639686"/>
              <a:chExt cx="2387909" cy="2047651"/>
            </a:xfrm>
          </p:grpSpPr>
          <p:sp>
            <p:nvSpPr>
              <p:cNvPr id="31" name="矩形 30"/>
              <p:cNvSpPr/>
              <p:nvPr/>
            </p:nvSpPr>
            <p:spPr>
              <a:xfrm>
                <a:off x="760761" y="3762349"/>
                <a:ext cx="2287548" cy="19249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a:extLst>
                  <a:ext uri="{FF2B5EF4-FFF2-40B4-BE49-F238E27FC236}">
                    <a16:creationId xmlns:a16="http://schemas.microsoft.com/office/drawing/2014/main" id="{ABB94B2D-5E05-44AB-987A-50A8B8DD32C0}"/>
                  </a:ext>
                </a:extLst>
              </p:cNvPr>
              <p:cNvGrpSpPr/>
              <p:nvPr/>
            </p:nvGrpSpPr>
            <p:grpSpPr>
              <a:xfrm>
                <a:off x="660400" y="3639686"/>
                <a:ext cx="2287548" cy="1924988"/>
                <a:chOff x="8806481" y="1612477"/>
                <a:chExt cx="2287548" cy="1924988"/>
              </a:xfrm>
              <a:solidFill>
                <a:schemeClr val="bg1"/>
              </a:solidFill>
            </p:grpSpPr>
            <p:sp>
              <p:nvSpPr>
                <p:cNvPr id="33" name="矩形: 圆角 32">
                  <a:extLst>
                    <a:ext uri="{FF2B5EF4-FFF2-40B4-BE49-F238E27FC236}">
                      <a16:creationId xmlns:a16="http://schemas.microsoft.com/office/drawing/2014/main" id="{92A0A99D-A48F-4DCC-8992-A52FEB529EAB}"/>
                    </a:ext>
                  </a:extLst>
                </p:cNvPr>
                <p:cNvSpPr/>
                <p:nvPr/>
              </p:nvSpPr>
              <p:spPr>
                <a:xfrm>
                  <a:off x="8806481" y="1612477"/>
                  <a:ext cx="2287548" cy="1924988"/>
                </a:xfrm>
                <a:prstGeom prst="roundRect">
                  <a:avLst>
                    <a:gd name="adj" fmla="val 0"/>
                  </a:avLst>
                </a:prstGeom>
                <a:grpFill/>
                <a:ln w="25400" cap="flat">
                  <a:solidFill>
                    <a:schemeClr val="accent4"/>
                  </a:solidFill>
                  <a:prstDash val="solid"/>
                  <a:miter/>
                </a:ln>
              </p:spPr>
              <p:txBody>
                <a:bodyPr rtlCol="0" anchor="ctr"/>
                <a:lstStyle/>
                <a:p>
                  <a:endParaRPr lang="zh-CN" altLang="en-US"/>
                </a:p>
              </p:txBody>
            </p:sp>
            <p:sp>
              <p:nvSpPr>
                <p:cNvPr id="35" name="文本框 34">
                  <a:extLst>
                    <a:ext uri="{FF2B5EF4-FFF2-40B4-BE49-F238E27FC236}">
                      <a16:creationId xmlns:a16="http://schemas.microsoft.com/office/drawing/2014/main" id="{5411F24A-04D7-4C2B-9E3D-8B984FE080D1}"/>
                    </a:ext>
                  </a:extLst>
                </p:cNvPr>
                <p:cNvSpPr txBox="1"/>
                <p:nvPr/>
              </p:nvSpPr>
              <p:spPr>
                <a:xfrm>
                  <a:off x="9543734" y="1738254"/>
                  <a:ext cx="813043" cy="769441"/>
                </a:xfrm>
                <a:prstGeom prst="rect">
                  <a:avLst/>
                </a:prstGeom>
                <a:grpFill/>
              </p:spPr>
              <p:txBody>
                <a:bodyPr wrap="none" lIns="91440" tIns="45720" rIns="91440" bIns="45720" rtlCol="0" anchor="b" anchorCtr="0">
                  <a:spAutoFit/>
                </a:bodyPr>
                <a:lstStyle/>
                <a:p>
                  <a:pPr algn="ctr"/>
                  <a:r>
                    <a:rPr kumimoji="1" lang="en-US" altLang="zh-CN" sz="4400" b="1" dirty="0">
                      <a:solidFill>
                        <a:schemeClr val="accent4"/>
                      </a:solidFill>
                      <a:latin typeface="Arial" panose="020B0604020202020204" pitchFamily="34" charset="0"/>
                      <a:ea typeface="微软雅黑" panose="020B0503020204020204" pitchFamily="34" charset="-122"/>
                    </a:rPr>
                    <a:t>03</a:t>
                  </a:r>
                  <a:endParaRPr kumimoji="1" lang="zh-CN" altLang="en-US" sz="4400" b="1" dirty="0">
                    <a:solidFill>
                      <a:schemeClr val="accent4"/>
                    </a:solidFill>
                    <a:latin typeface="Arial" panose="020B0604020202020204" pitchFamily="34" charset="0"/>
                    <a:ea typeface="微软雅黑" panose="020B0503020204020204" pitchFamily="34" charset="-122"/>
                  </a:endParaRPr>
                </a:p>
              </p:txBody>
            </p:sp>
          </p:grpSp>
        </p:grpSp>
      </p:grpSp>
      <p:sp>
        <p:nvSpPr>
          <p:cNvPr id="39" name="矩形 38">
            <a:extLst>
              <a:ext uri="{FF2B5EF4-FFF2-40B4-BE49-F238E27FC236}">
                <a16:creationId xmlns:a16="http://schemas.microsoft.com/office/drawing/2014/main" id="{E749E605-536F-0DAB-6F9F-E7F2AC271665}"/>
              </a:ext>
            </a:extLst>
          </p:cNvPr>
          <p:cNvSpPr/>
          <p:nvPr/>
        </p:nvSpPr>
        <p:spPr>
          <a:xfrm>
            <a:off x="3625096" y="4069397"/>
            <a:ext cx="1969192" cy="584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3200" b="1" dirty="0">
                <a:solidFill>
                  <a:srgbClr val="A20000"/>
                </a:solidFill>
              </a:rPr>
              <a:t>税务管控</a:t>
            </a:r>
            <a:endParaRPr kumimoji="1" lang="en-US" altLang="zh-CN" sz="3200" b="1" dirty="0">
              <a:solidFill>
                <a:srgbClr val="A20000"/>
              </a:solidFill>
              <a:latin typeface="Arial" panose="020B0604020202020204" pitchFamily="34" charset="0"/>
              <a:ea typeface="微软雅黑" panose="020B0503020204020204" pitchFamily="34" charset="-122"/>
            </a:endParaRPr>
          </a:p>
        </p:txBody>
      </p:sp>
      <p:sp>
        <p:nvSpPr>
          <p:cNvPr id="40" name="矩形 39">
            <a:extLst>
              <a:ext uri="{FF2B5EF4-FFF2-40B4-BE49-F238E27FC236}">
                <a16:creationId xmlns:a16="http://schemas.microsoft.com/office/drawing/2014/main" id="{D9FC32D5-2B1A-55E6-464D-85286325EF64}"/>
              </a:ext>
            </a:extLst>
          </p:cNvPr>
          <p:cNvSpPr/>
          <p:nvPr/>
        </p:nvSpPr>
        <p:spPr>
          <a:xfrm>
            <a:off x="6452059" y="3959174"/>
            <a:ext cx="1969192" cy="10772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3200" b="1" dirty="0">
                <a:solidFill>
                  <a:srgbClr val="A20000"/>
                </a:solidFill>
              </a:rPr>
              <a:t>发票风险防范</a:t>
            </a:r>
            <a:endParaRPr lang="en-US" altLang="zh-CN" sz="3200" b="1" dirty="0">
              <a:solidFill>
                <a:srgbClr val="A20000"/>
              </a:solidFill>
            </a:endParaRPr>
          </a:p>
        </p:txBody>
      </p:sp>
      <p:sp>
        <p:nvSpPr>
          <p:cNvPr id="41" name="矩形 40">
            <a:extLst>
              <a:ext uri="{FF2B5EF4-FFF2-40B4-BE49-F238E27FC236}">
                <a16:creationId xmlns:a16="http://schemas.microsoft.com/office/drawing/2014/main" id="{5B4D9A5D-8C50-B4F0-E70C-07776E5CC66F}"/>
              </a:ext>
            </a:extLst>
          </p:cNvPr>
          <p:cNvSpPr/>
          <p:nvPr/>
        </p:nvSpPr>
        <p:spPr>
          <a:xfrm>
            <a:off x="9259510" y="4030346"/>
            <a:ext cx="1969192" cy="584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sp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3200" b="1" dirty="0">
                <a:solidFill>
                  <a:srgbClr val="A20000"/>
                </a:solidFill>
              </a:rPr>
              <a:t>沟通配合</a:t>
            </a:r>
            <a:endParaRPr kumimoji="1" lang="en-US" altLang="zh-CN" sz="3200" b="1" dirty="0">
              <a:solidFill>
                <a:srgbClr val="A20000"/>
              </a:solidFill>
              <a:latin typeface="Arial" panose="020B0604020202020204" pitchFamily="34" charset="0"/>
              <a:ea typeface="微软雅黑" panose="020B0503020204020204" pitchFamily="34" charset="-122"/>
            </a:endParaRPr>
          </a:p>
        </p:txBody>
      </p:sp>
      <p:sp>
        <p:nvSpPr>
          <p:cNvPr id="42" name="标题 1">
            <a:extLst>
              <a:ext uri="{FF2B5EF4-FFF2-40B4-BE49-F238E27FC236}">
                <a16:creationId xmlns:a16="http://schemas.microsoft.com/office/drawing/2014/main" id="{6B194273-AB24-9052-8B31-989D3D8F549A}"/>
              </a:ext>
            </a:extLst>
          </p:cNvPr>
          <p:cNvSpPr txBox="1">
            <a:spLocks/>
          </p:cNvSpPr>
          <p:nvPr/>
        </p:nvSpPr>
        <p:spPr>
          <a:xfrm>
            <a:off x="660400" y="445686"/>
            <a:ext cx="2987676" cy="656636"/>
          </a:xfrm>
          <a:prstGeom prst="rect">
            <a:avLst/>
          </a:prstGeom>
        </p:spPr>
        <p:txBody>
          <a:bodyPr/>
          <a:lst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a:lstStyle>
          <a:p>
            <a:r>
              <a:rPr lang="zh-CN" altLang="en-US" kern="0" spc="330">
                <a:solidFill>
                  <a:srgbClr val="404040">
                    <a:alpha val="100000"/>
                  </a:srgbClr>
                </a:solidFill>
                <a:latin typeface="微软雅黑" panose="020B0503020204020204" charset="-122"/>
                <a:ea typeface="微软雅黑" panose="020B0503020204020204" charset="-122"/>
                <a:cs typeface="微软雅黑" panose="020B0503020204020204" charset="-122"/>
                <a:sym typeface="+mn-ea"/>
              </a:rPr>
              <a:t>应 对 之 道</a:t>
            </a:r>
            <a:endParaRPr lang="zh-CN" altLang="en-US" dirty="0">
              <a:latin typeface="+mn-lt"/>
              <a:ea typeface="+mn-ea"/>
              <a:cs typeface="+mn-ea"/>
              <a:sym typeface="+mn-lt"/>
            </a:endParaRPr>
          </a:p>
        </p:txBody>
      </p:sp>
    </p:spTree>
    <p:extLst>
      <p:ext uri="{BB962C8B-B14F-4D97-AF65-F5344CB8AC3E}">
        <p14:creationId xmlns:p14="http://schemas.microsoft.com/office/powerpoint/2010/main" val="18664801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C53F1DF-7495-05F1-5D71-42EB57B18E48}"/>
              </a:ext>
            </a:extLst>
          </p:cNvPr>
          <p:cNvSpPr>
            <a:spLocks noGrp="1"/>
          </p:cNvSpPr>
          <p:nvPr>
            <p:ph type="title"/>
          </p:nvPr>
        </p:nvSpPr>
        <p:spPr/>
        <p:txBody>
          <a:bodyPr/>
          <a:lstStyle/>
          <a:p>
            <a:r>
              <a:rPr lang="zh-CN" altLang="en-US" sz="2800" b="1" dirty="0">
                <a:solidFill>
                  <a:srgbClr val="2B2B30"/>
                </a:solidFill>
                <a:latin typeface="微软雅黑"/>
                <a:cs typeface="微软雅黑"/>
              </a:rPr>
              <a:t>一、增值税方面</a:t>
            </a:r>
            <a:endParaRPr lang="zh-CN" altLang="en-US" dirty="0"/>
          </a:p>
        </p:txBody>
      </p:sp>
      <p:sp>
        <p:nvSpPr>
          <p:cNvPr id="3" name="页脚占位符 2">
            <a:extLst>
              <a:ext uri="{FF2B5EF4-FFF2-40B4-BE49-F238E27FC236}">
                <a16:creationId xmlns:a16="http://schemas.microsoft.com/office/drawing/2014/main" id="{A47604C1-479D-4AE8-5940-F36E6F0C4AA9}"/>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87F761DC-8B2A-9DBE-6043-258FD53C3D94}"/>
              </a:ext>
            </a:extLst>
          </p:cNvPr>
          <p:cNvSpPr>
            <a:spLocks noGrp="1"/>
          </p:cNvSpPr>
          <p:nvPr>
            <p:ph type="sldNum" sz="quarter" idx="12"/>
          </p:nvPr>
        </p:nvSpPr>
        <p:spPr/>
        <p:txBody>
          <a:bodyPr/>
          <a:lstStyle/>
          <a:p>
            <a:fld id="{5DD3DB80-B894-403A-B48E-6FDC1A72010E}" type="slidenum">
              <a:rPr lang="zh-CN" altLang="en-US" smtClean="0"/>
              <a:t>49</a:t>
            </a:fld>
            <a:endParaRPr lang="zh-CN" altLang="en-US"/>
          </a:p>
        </p:txBody>
      </p:sp>
      <p:sp>
        <p:nvSpPr>
          <p:cNvPr id="5" name="textbox 392">
            <a:extLst>
              <a:ext uri="{FF2B5EF4-FFF2-40B4-BE49-F238E27FC236}">
                <a16:creationId xmlns:a16="http://schemas.microsoft.com/office/drawing/2014/main" id="{ED9582C7-0D57-8E53-9F30-6FBBAC22A101}"/>
              </a:ext>
            </a:extLst>
          </p:cNvPr>
          <p:cNvSpPr/>
          <p:nvPr/>
        </p:nvSpPr>
        <p:spPr>
          <a:xfrm>
            <a:off x="1126615" y="1646825"/>
            <a:ext cx="3751823" cy="3961130"/>
          </a:xfrm>
          <a:prstGeom prst="rect">
            <a:avLst/>
          </a:prstGeom>
          <a:noFill/>
          <a:ln w="0" cap="flat">
            <a:noFill/>
            <a:prstDash val="solid"/>
            <a:miter lim="0"/>
          </a:ln>
        </p:spPr>
        <p:txBody>
          <a:bodyPr vert="horz" wrap="square" lIns="0" tIns="0" rIns="0" bIns="0"/>
          <a:lstStyle/>
          <a:p>
            <a:pPr algn="l" rtl="0" eaLnBrk="0">
              <a:lnSpc>
                <a:spcPct val="162000"/>
              </a:lnSpc>
            </a:pPr>
            <a:endParaRPr sz="100" dirty="0">
              <a:latin typeface="Arial" panose="020B0604020202020204"/>
              <a:ea typeface="Arial" panose="020B0604020202020204"/>
              <a:cs typeface="Arial" panose="020B0604020202020204"/>
            </a:endParaRPr>
          </a:p>
          <a:p>
            <a:pPr marL="12700"/>
            <a:r>
              <a:rPr lang="zh-CN" altLang="en-US" sz="2000" dirty="0">
                <a:solidFill>
                  <a:srgbClr val="2B2B30"/>
                </a:solidFill>
                <a:latin typeface="微软雅黑"/>
                <a:cs typeface="微软雅黑"/>
              </a:rPr>
              <a:t>销项税</a:t>
            </a:r>
            <a:endParaRPr lang="en-US" altLang="zh-CN" sz="2000" dirty="0">
              <a:solidFill>
                <a:srgbClr val="2B2B30"/>
              </a:solidFill>
              <a:latin typeface="微软雅黑"/>
              <a:cs typeface="微软雅黑"/>
            </a:endParaRPr>
          </a:p>
          <a:p>
            <a:pPr marL="12700"/>
            <a:endParaRPr lang="en-US" altLang="zh-CN" sz="2000" dirty="0">
              <a:solidFill>
                <a:srgbClr val="2B2B30"/>
              </a:solidFill>
              <a:latin typeface="微软雅黑"/>
              <a:cs typeface="微软雅黑"/>
            </a:endParaRPr>
          </a:p>
          <a:p>
            <a:pPr marL="12700"/>
            <a:r>
              <a:rPr lang="en-US" altLang="zh-CN" sz="2000" dirty="0">
                <a:solidFill>
                  <a:srgbClr val="2B2B30"/>
                </a:solidFill>
                <a:latin typeface="微软雅黑"/>
                <a:cs typeface="微软雅黑"/>
              </a:rPr>
              <a:t>1</a:t>
            </a:r>
            <a:r>
              <a:rPr lang="zh-CN" altLang="en-US" sz="2000" dirty="0">
                <a:solidFill>
                  <a:srgbClr val="2B2B30"/>
                </a:solidFill>
                <a:latin typeface="微软雅黑"/>
                <a:cs typeface="微软雅黑"/>
              </a:rPr>
              <a:t>、销售收入是否及时入账；</a:t>
            </a:r>
            <a:endParaRPr lang="en-US" altLang="zh-CN" sz="2000" dirty="0">
              <a:solidFill>
                <a:srgbClr val="2B2B30"/>
              </a:solidFill>
              <a:latin typeface="微软雅黑"/>
              <a:cs typeface="微软雅黑"/>
            </a:endParaRPr>
          </a:p>
          <a:p>
            <a:pPr marL="12700"/>
            <a:endParaRPr lang="en-US" altLang="zh-CN" sz="2000" dirty="0">
              <a:solidFill>
                <a:srgbClr val="2B2B30"/>
              </a:solidFill>
              <a:latin typeface="微软雅黑"/>
              <a:cs typeface="微软雅黑"/>
            </a:endParaRPr>
          </a:p>
          <a:p>
            <a:pPr marL="12700">
              <a:lnSpc>
                <a:spcPct val="100000"/>
              </a:lnSpc>
            </a:pPr>
            <a:r>
              <a:rPr lang="en-US" altLang="zh-CN" sz="2000" dirty="0">
                <a:solidFill>
                  <a:srgbClr val="2B2B30"/>
                </a:solidFill>
                <a:latin typeface="微软雅黑"/>
                <a:cs typeface="微软雅黑"/>
              </a:rPr>
              <a:t>2</a:t>
            </a:r>
            <a:r>
              <a:rPr lang="zh-CN" altLang="en-US" sz="2000" dirty="0">
                <a:solidFill>
                  <a:srgbClr val="2B2B30"/>
                </a:solidFill>
                <a:latin typeface="微软雅黑"/>
                <a:cs typeface="微软雅黑"/>
              </a:rPr>
              <a:t>、是否存在视同销售行为；</a:t>
            </a:r>
            <a:endParaRPr lang="en-US" altLang="zh-CN" sz="2000" dirty="0">
              <a:solidFill>
                <a:srgbClr val="2B2B30"/>
              </a:solidFill>
              <a:latin typeface="微软雅黑"/>
              <a:cs typeface="微软雅黑"/>
            </a:endParaRPr>
          </a:p>
          <a:p>
            <a:pPr marL="12700">
              <a:lnSpc>
                <a:spcPct val="100000"/>
              </a:lnSpc>
            </a:pPr>
            <a:endParaRPr lang="en-US" altLang="zh-CN" sz="2000" dirty="0">
              <a:solidFill>
                <a:srgbClr val="2B2B30"/>
              </a:solidFill>
              <a:latin typeface="微软雅黑"/>
              <a:cs typeface="微软雅黑"/>
            </a:endParaRPr>
          </a:p>
          <a:p>
            <a:pPr marL="12700">
              <a:lnSpc>
                <a:spcPct val="100000"/>
              </a:lnSpc>
            </a:pPr>
            <a:r>
              <a:rPr lang="en-US" altLang="zh-CN" sz="2000" dirty="0">
                <a:solidFill>
                  <a:srgbClr val="2B2B30"/>
                </a:solidFill>
                <a:latin typeface="微软雅黑"/>
                <a:cs typeface="微软雅黑"/>
              </a:rPr>
              <a:t>3</a:t>
            </a:r>
            <a:r>
              <a:rPr lang="zh-CN" altLang="en-US" sz="2000" dirty="0">
                <a:solidFill>
                  <a:srgbClr val="2B2B30"/>
                </a:solidFill>
                <a:latin typeface="微软雅黑"/>
                <a:cs typeface="微软雅黑"/>
              </a:rPr>
              <a:t>、混合销售是否依法纳税；</a:t>
            </a:r>
            <a:endParaRPr lang="en-US" altLang="zh-CN" sz="2000" dirty="0">
              <a:solidFill>
                <a:srgbClr val="2B2B30"/>
              </a:solidFill>
              <a:latin typeface="微软雅黑"/>
              <a:cs typeface="微软雅黑"/>
            </a:endParaRPr>
          </a:p>
          <a:p>
            <a:pPr marL="12700">
              <a:lnSpc>
                <a:spcPct val="100000"/>
              </a:lnSpc>
            </a:pPr>
            <a:endParaRPr lang="en-US" altLang="zh-CN" sz="2000" dirty="0">
              <a:solidFill>
                <a:srgbClr val="2B2B30"/>
              </a:solidFill>
              <a:latin typeface="微软雅黑"/>
              <a:cs typeface="微软雅黑"/>
            </a:endParaRPr>
          </a:p>
          <a:p>
            <a:pPr marL="12700">
              <a:lnSpc>
                <a:spcPct val="100000"/>
              </a:lnSpc>
            </a:pPr>
            <a:r>
              <a:rPr lang="en-US" altLang="zh-CN" sz="2000" dirty="0">
                <a:solidFill>
                  <a:srgbClr val="2B2B30"/>
                </a:solidFill>
                <a:latin typeface="微软雅黑"/>
                <a:cs typeface="微软雅黑"/>
              </a:rPr>
              <a:t>4</a:t>
            </a:r>
            <a:r>
              <a:rPr lang="zh-CN" altLang="en-US" sz="2000" dirty="0">
                <a:solidFill>
                  <a:srgbClr val="2B2B30"/>
                </a:solidFill>
                <a:latin typeface="微软雅黑"/>
                <a:cs typeface="微软雅黑"/>
              </a:rPr>
              <a:t>、是否存在兼营行为。</a:t>
            </a:r>
            <a:endParaRPr lang="zh-CN" altLang="en-US" sz="2000" dirty="0">
              <a:latin typeface="微软雅黑"/>
              <a:cs typeface="微软雅黑"/>
            </a:endParaRPr>
          </a:p>
          <a:p>
            <a:pPr indent="0" algn="l" rtl="0" eaLnBrk="0" fontAlgn="auto">
              <a:lnSpc>
                <a:spcPct val="200000"/>
              </a:lnSpc>
            </a:pPr>
            <a:endParaRPr lang="en-US" altLang="zh-CN" sz="2000" dirty="0">
              <a:latin typeface="微软雅黑" panose="020B0503020204020204" charset="-122"/>
              <a:ea typeface="微软雅黑" panose="020B0503020204020204" charset="-122"/>
              <a:cs typeface="微软雅黑" panose="020B0503020204020204" charset="-122"/>
            </a:endParaRPr>
          </a:p>
        </p:txBody>
      </p:sp>
      <p:sp>
        <p:nvSpPr>
          <p:cNvPr id="6" name="textbox 392">
            <a:extLst>
              <a:ext uri="{FF2B5EF4-FFF2-40B4-BE49-F238E27FC236}">
                <a16:creationId xmlns:a16="http://schemas.microsoft.com/office/drawing/2014/main" id="{52A074E1-29D1-CFE4-CCD3-68D81EC5038D}"/>
              </a:ext>
            </a:extLst>
          </p:cNvPr>
          <p:cNvSpPr/>
          <p:nvPr/>
        </p:nvSpPr>
        <p:spPr>
          <a:xfrm>
            <a:off x="6233106" y="1646825"/>
            <a:ext cx="4496503" cy="3961130"/>
          </a:xfrm>
          <a:prstGeom prst="rect">
            <a:avLst/>
          </a:prstGeom>
          <a:noFill/>
          <a:ln w="0" cap="flat">
            <a:noFill/>
            <a:prstDash val="solid"/>
            <a:miter lim="0"/>
          </a:ln>
        </p:spPr>
        <p:txBody>
          <a:bodyPr vert="horz" wrap="square" lIns="0" tIns="0" rIns="0" bIns="0"/>
          <a:lstStyle/>
          <a:p>
            <a:pPr algn="l" rtl="0" eaLnBrk="0">
              <a:lnSpc>
                <a:spcPct val="162000"/>
              </a:lnSpc>
            </a:pPr>
            <a:endParaRPr sz="100" dirty="0">
              <a:latin typeface="Arial" panose="020B0604020202020204"/>
              <a:ea typeface="Arial" panose="020B0604020202020204"/>
              <a:cs typeface="Arial" panose="020B0604020202020204"/>
            </a:endParaRPr>
          </a:p>
          <a:p>
            <a:pPr marL="12700"/>
            <a:r>
              <a:rPr lang="zh-CN" altLang="en-US" sz="2000" dirty="0">
                <a:solidFill>
                  <a:srgbClr val="2B2B30"/>
                </a:solidFill>
                <a:latin typeface="微软雅黑"/>
                <a:cs typeface="微软雅黑"/>
              </a:rPr>
              <a:t>进项税</a:t>
            </a:r>
            <a:endParaRPr lang="en-US" altLang="zh-CN" sz="2000" dirty="0">
              <a:solidFill>
                <a:srgbClr val="2B2B30"/>
              </a:solidFill>
              <a:latin typeface="微软雅黑"/>
              <a:cs typeface="微软雅黑"/>
            </a:endParaRPr>
          </a:p>
          <a:p>
            <a:pPr marL="12700"/>
            <a:endParaRPr lang="en-US" altLang="zh-CN" sz="2000" dirty="0">
              <a:solidFill>
                <a:srgbClr val="2B2B30"/>
              </a:solidFill>
              <a:latin typeface="微软雅黑"/>
              <a:cs typeface="微软雅黑"/>
            </a:endParaRPr>
          </a:p>
          <a:p>
            <a:pPr marL="12700"/>
            <a:r>
              <a:rPr lang="en-US" altLang="zh-CN" sz="2000" dirty="0">
                <a:solidFill>
                  <a:srgbClr val="2B2B30"/>
                </a:solidFill>
                <a:latin typeface="微软雅黑"/>
                <a:cs typeface="微软雅黑"/>
              </a:rPr>
              <a:t>1</a:t>
            </a:r>
            <a:r>
              <a:rPr lang="zh-CN" altLang="en-US" sz="2000" dirty="0">
                <a:solidFill>
                  <a:srgbClr val="2B2B30"/>
                </a:solidFill>
                <a:latin typeface="微软雅黑"/>
                <a:cs typeface="微软雅黑"/>
              </a:rPr>
              <a:t>、抵扣的进项税是否合法；</a:t>
            </a:r>
            <a:endParaRPr lang="en-US" altLang="zh-CN" sz="2000" dirty="0">
              <a:solidFill>
                <a:srgbClr val="2B2B30"/>
              </a:solidFill>
              <a:latin typeface="微软雅黑"/>
              <a:cs typeface="微软雅黑"/>
            </a:endParaRPr>
          </a:p>
          <a:p>
            <a:pPr marL="12700"/>
            <a:endParaRPr lang="en-US" altLang="zh-CN" sz="2000" dirty="0">
              <a:solidFill>
                <a:srgbClr val="2B2B30"/>
              </a:solidFill>
              <a:latin typeface="微软雅黑"/>
              <a:cs typeface="微软雅黑"/>
            </a:endParaRPr>
          </a:p>
          <a:p>
            <a:pPr marL="12700">
              <a:lnSpc>
                <a:spcPct val="100000"/>
              </a:lnSpc>
            </a:pPr>
            <a:r>
              <a:rPr lang="en-US" altLang="zh-CN" sz="2000" dirty="0">
                <a:solidFill>
                  <a:srgbClr val="2B2B30"/>
                </a:solidFill>
                <a:latin typeface="微软雅黑"/>
                <a:cs typeface="微软雅黑"/>
              </a:rPr>
              <a:t>2</a:t>
            </a:r>
            <a:r>
              <a:rPr lang="zh-CN" altLang="en-US" sz="2000" dirty="0">
                <a:solidFill>
                  <a:srgbClr val="2B2B30"/>
                </a:solidFill>
                <a:latin typeface="微软雅黑"/>
                <a:cs typeface="微软雅黑"/>
              </a:rPr>
              <a:t>、农产品收购统一发票是否合理；</a:t>
            </a:r>
            <a:endParaRPr lang="en-US" altLang="zh-CN" sz="2000" dirty="0">
              <a:solidFill>
                <a:srgbClr val="2B2B30"/>
              </a:solidFill>
              <a:latin typeface="微软雅黑"/>
              <a:cs typeface="微软雅黑"/>
            </a:endParaRPr>
          </a:p>
          <a:p>
            <a:pPr marL="12700">
              <a:lnSpc>
                <a:spcPct val="100000"/>
              </a:lnSpc>
            </a:pPr>
            <a:endParaRPr lang="en-US" altLang="zh-CN" sz="2000" dirty="0">
              <a:solidFill>
                <a:srgbClr val="2B2B30"/>
              </a:solidFill>
              <a:latin typeface="微软雅黑"/>
              <a:cs typeface="微软雅黑"/>
            </a:endParaRPr>
          </a:p>
          <a:p>
            <a:pPr marL="12700">
              <a:lnSpc>
                <a:spcPct val="100000"/>
              </a:lnSpc>
            </a:pPr>
            <a:r>
              <a:rPr lang="en-US" altLang="zh-CN" sz="2000" dirty="0">
                <a:solidFill>
                  <a:srgbClr val="2B2B30"/>
                </a:solidFill>
                <a:latin typeface="微软雅黑"/>
                <a:cs typeface="微软雅黑"/>
              </a:rPr>
              <a:t>3</a:t>
            </a:r>
            <a:r>
              <a:rPr lang="zh-CN" altLang="en-US" sz="2000" dirty="0">
                <a:solidFill>
                  <a:srgbClr val="2B2B30"/>
                </a:solidFill>
                <a:latin typeface="微软雅黑"/>
                <a:cs typeface="微软雅黑"/>
              </a:rPr>
              <a:t>、进口专项发票是否合理；</a:t>
            </a:r>
            <a:endParaRPr lang="en-US" altLang="zh-CN" sz="2000" dirty="0">
              <a:solidFill>
                <a:srgbClr val="2B2B30"/>
              </a:solidFill>
              <a:latin typeface="微软雅黑"/>
              <a:cs typeface="微软雅黑"/>
            </a:endParaRPr>
          </a:p>
          <a:p>
            <a:pPr marL="12700">
              <a:lnSpc>
                <a:spcPct val="100000"/>
              </a:lnSpc>
            </a:pPr>
            <a:endParaRPr lang="en-US" altLang="zh-CN" sz="2000" dirty="0">
              <a:solidFill>
                <a:srgbClr val="2B2B30"/>
              </a:solidFill>
              <a:latin typeface="微软雅黑"/>
              <a:cs typeface="微软雅黑"/>
            </a:endParaRPr>
          </a:p>
          <a:p>
            <a:pPr marL="12700">
              <a:lnSpc>
                <a:spcPct val="100000"/>
              </a:lnSpc>
            </a:pPr>
            <a:r>
              <a:rPr lang="en-US" altLang="zh-CN" sz="2000" dirty="0">
                <a:solidFill>
                  <a:srgbClr val="2B2B30"/>
                </a:solidFill>
                <a:latin typeface="微软雅黑"/>
                <a:cs typeface="微软雅黑"/>
              </a:rPr>
              <a:t>4</a:t>
            </a:r>
            <a:r>
              <a:rPr lang="zh-CN" altLang="en-US" sz="2000" dirty="0">
                <a:solidFill>
                  <a:srgbClr val="2B2B30"/>
                </a:solidFill>
                <a:latin typeface="微软雅黑"/>
                <a:cs typeface="微软雅黑"/>
              </a:rPr>
              <a:t>、退货及折让是否做进项转出。</a:t>
            </a:r>
            <a:endParaRPr lang="zh-CN" altLang="en-US" sz="2000" dirty="0">
              <a:latin typeface="微软雅黑"/>
              <a:cs typeface="微软雅黑"/>
            </a:endParaRPr>
          </a:p>
          <a:p>
            <a:pPr indent="0" algn="l" rtl="0" eaLnBrk="0" fontAlgn="auto">
              <a:lnSpc>
                <a:spcPct val="200000"/>
              </a:lnSpc>
            </a:pPr>
            <a:endParaRPr lang="en-US" altLang="zh-CN" sz="2000" dirty="0">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22062204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0F24F66-6F92-CC82-68DF-6FA946F70F07}"/>
              </a:ext>
            </a:extLst>
          </p:cNvPr>
          <p:cNvSpPr>
            <a:spLocks noGrp="1"/>
          </p:cNvSpPr>
          <p:nvPr>
            <p:ph type="title"/>
          </p:nvPr>
        </p:nvSpPr>
        <p:spPr/>
        <p:txBody>
          <a:bodyPr/>
          <a:lstStyle/>
          <a:p>
            <a:r>
              <a:rPr lang="zh-CN" altLang="en-US" sz="2800" b="1" dirty="0">
                <a:solidFill>
                  <a:srgbClr val="2B2B30"/>
                </a:solidFill>
                <a:latin typeface="微软雅黑"/>
                <a:cs typeface="微软雅黑"/>
              </a:rPr>
              <a:t>二、企业所得税方面</a:t>
            </a:r>
            <a:endParaRPr lang="zh-CN" altLang="en-US" dirty="0"/>
          </a:p>
        </p:txBody>
      </p:sp>
      <p:sp>
        <p:nvSpPr>
          <p:cNvPr id="3" name="页脚占位符 2">
            <a:extLst>
              <a:ext uri="{FF2B5EF4-FFF2-40B4-BE49-F238E27FC236}">
                <a16:creationId xmlns:a16="http://schemas.microsoft.com/office/drawing/2014/main" id="{0772E963-AE94-F782-B418-394B64A072B1}"/>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82A2394E-D551-4DEA-3FE5-49D962129D33}"/>
              </a:ext>
            </a:extLst>
          </p:cNvPr>
          <p:cNvSpPr>
            <a:spLocks noGrp="1"/>
          </p:cNvSpPr>
          <p:nvPr>
            <p:ph type="sldNum" sz="quarter" idx="12"/>
          </p:nvPr>
        </p:nvSpPr>
        <p:spPr/>
        <p:txBody>
          <a:bodyPr/>
          <a:lstStyle/>
          <a:p>
            <a:fld id="{5DD3DB80-B894-403A-B48E-6FDC1A72010E}" type="slidenum">
              <a:rPr lang="zh-CN" altLang="en-US" smtClean="0"/>
              <a:t>50</a:t>
            </a:fld>
            <a:endParaRPr lang="zh-CN" altLang="en-US"/>
          </a:p>
        </p:txBody>
      </p:sp>
      <p:sp>
        <p:nvSpPr>
          <p:cNvPr id="5" name="textbox 392">
            <a:extLst>
              <a:ext uri="{FF2B5EF4-FFF2-40B4-BE49-F238E27FC236}">
                <a16:creationId xmlns:a16="http://schemas.microsoft.com/office/drawing/2014/main" id="{23C13906-D1BB-094B-662B-647EC83123FA}"/>
              </a:ext>
            </a:extLst>
          </p:cNvPr>
          <p:cNvSpPr/>
          <p:nvPr/>
        </p:nvSpPr>
        <p:spPr>
          <a:xfrm>
            <a:off x="1014730" y="1329054"/>
            <a:ext cx="9802495" cy="4659853"/>
          </a:xfrm>
          <a:prstGeom prst="rect">
            <a:avLst/>
          </a:prstGeom>
          <a:noFill/>
          <a:ln w="0" cap="flat">
            <a:noFill/>
            <a:prstDash val="solid"/>
            <a:miter lim="0"/>
          </a:ln>
        </p:spPr>
        <p:txBody>
          <a:bodyPr vert="horz" wrap="square" lIns="0" tIns="0" rIns="0" bIns="0"/>
          <a:lstStyle/>
          <a:p>
            <a:pPr algn="l" rtl="0" eaLnBrk="0">
              <a:lnSpc>
                <a:spcPct val="162000"/>
              </a:lnSpc>
            </a:pPr>
            <a:endParaRPr sz="100" dirty="0">
              <a:latin typeface="Arial" panose="020B0604020202020204"/>
              <a:ea typeface="Arial" panose="020B0604020202020204"/>
              <a:cs typeface="Arial" panose="020B0604020202020204"/>
            </a:endParaRPr>
          </a:p>
          <a:p>
            <a:pPr marL="12700">
              <a:lnSpc>
                <a:spcPct val="100000"/>
              </a:lnSpc>
              <a:spcBef>
                <a:spcPts val="1440"/>
              </a:spcBef>
            </a:pPr>
            <a:r>
              <a:rPr lang="zh-CN" altLang="en-US" sz="2000" dirty="0">
                <a:solidFill>
                  <a:srgbClr val="FF0000"/>
                </a:solidFill>
                <a:latin typeface="微软雅黑"/>
                <a:cs typeface="微软雅黑"/>
              </a:rPr>
              <a:t>应税收入检查</a:t>
            </a:r>
            <a:endParaRPr lang="en-US" altLang="zh-CN" sz="2000" dirty="0">
              <a:solidFill>
                <a:srgbClr val="FF0000"/>
              </a:solidFill>
              <a:latin typeface="微软雅黑"/>
              <a:cs typeface="微软雅黑"/>
            </a:endParaRPr>
          </a:p>
          <a:p>
            <a:pPr marL="12700">
              <a:lnSpc>
                <a:spcPct val="100000"/>
              </a:lnSpc>
              <a:spcBef>
                <a:spcPts val="1440"/>
              </a:spcBef>
            </a:pPr>
            <a:r>
              <a:rPr lang="en-US" altLang="zh-CN" sz="2000" dirty="0">
                <a:latin typeface="微软雅黑"/>
                <a:cs typeface="微软雅黑"/>
              </a:rPr>
              <a:t>1</a:t>
            </a:r>
            <a:r>
              <a:rPr lang="zh-CN" altLang="en-US" sz="2000" dirty="0">
                <a:latin typeface="微软雅黑"/>
                <a:cs typeface="微软雅黑"/>
              </a:rPr>
              <a:t>、企业取得的各类收入是否按权责发生制原则确认收入</a:t>
            </a:r>
            <a:endParaRPr lang="en-US" altLang="zh-CN" sz="2000" dirty="0">
              <a:latin typeface="微软雅黑"/>
              <a:cs typeface="微软雅黑"/>
            </a:endParaRPr>
          </a:p>
          <a:p>
            <a:pPr marL="12700">
              <a:lnSpc>
                <a:spcPct val="100000"/>
              </a:lnSpc>
              <a:spcBef>
                <a:spcPts val="1440"/>
              </a:spcBef>
            </a:pPr>
            <a:r>
              <a:rPr lang="en-US" altLang="zh-CN" sz="2000" dirty="0">
                <a:latin typeface="微软雅黑"/>
                <a:cs typeface="微软雅黑"/>
              </a:rPr>
              <a:t>2</a:t>
            </a:r>
            <a:r>
              <a:rPr lang="zh-CN" altLang="en-US" sz="2000" dirty="0">
                <a:latin typeface="微软雅黑"/>
                <a:cs typeface="微软雅黑"/>
              </a:rPr>
              <a:t>、是否存在利用往来账户、中间科目延迟实现应税收入或调整企业利润</a:t>
            </a:r>
            <a:endParaRPr lang="en-US" altLang="zh-CN" sz="2000" dirty="0">
              <a:latin typeface="微软雅黑"/>
              <a:cs typeface="微软雅黑"/>
            </a:endParaRPr>
          </a:p>
          <a:p>
            <a:pPr marL="12700">
              <a:lnSpc>
                <a:spcPct val="100000"/>
              </a:lnSpc>
              <a:spcBef>
                <a:spcPts val="1440"/>
              </a:spcBef>
            </a:pPr>
            <a:r>
              <a:rPr lang="en-US" altLang="zh-CN" sz="2000" dirty="0">
                <a:latin typeface="微软雅黑"/>
                <a:cs typeface="微软雅黑"/>
              </a:rPr>
              <a:t>3</a:t>
            </a:r>
            <a:r>
              <a:rPr lang="zh-CN" altLang="en-US" sz="2000" dirty="0">
                <a:latin typeface="微软雅黑"/>
                <a:cs typeface="微软雅黑"/>
              </a:rPr>
              <a:t>、取得非货币性资产收益是否计入应纳税所得额</a:t>
            </a:r>
            <a:endParaRPr lang="en-US" altLang="zh-CN" sz="2000" dirty="0">
              <a:latin typeface="微软雅黑"/>
              <a:cs typeface="微软雅黑"/>
            </a:endParaRPr>
          </a:p>
          <a:p>
            <a:pPr marL="12700">
              <a:lnSpc>
                <a:spcPct val="100000"/>
              </a:lnSpc>
              <a:spcBef>
                <a:spcPts val="1440"/>
              </a:spcBef>
            </a:pPr>
            <a:r>
              <a:rPr lang="en-US" altLang="zh-CN" sz="2000" dirty="0">
                <a:latin typeface="微软雅黑"/>
                <a:cs typeface="微软雅黑"/>
              </a:rPr>
              <a:t>4</a:t>
            </a:r>
            <a:r>
              <a:rPr lang="zh-CN" altLang="en-US" sz="2000" dirty="0">
                <a:latin typeface="微软雅黑"/>
                <a:cs typeface="微软雅黑"/>
              </a:rPr>
              <a:t>、是否存在视同销售行为未作纳税调整</a:t>
            </a:r>
            <a:endParaRPr lang="en-US" altLang="zh-CN" sz="2000" dirty="0">
              <a:latin typeface="微软雅黑"/>
              <a:cs typeface="微软雅黑"/>
            </a:endParaRPr>
          </a:p>
          <a:p>
            <a:pPr marL="12700">
              <a:lnSpc>
                <a:spcPct val="100000"/>
              </a:lnSpc>
              <a:spcBef>
                <a:spcPts val="1440"/>
              </a:spcBef>
            </a:pPr>
            <a:r>
              <a:rPr lang="en-US" altLang="zh-CN" sz="2000" dirty="0">
                <a:latin typeface="微软雅黑"/>
                <a:cs typeface="微软雅黑"/>
              </a:rPr>
              <a:t>5</a:t>
            </a:r>
            <a:r>
              <a:rPr lang="zh-CN" altLang="en-US" sz="2000" dirty="0">
                <a:latin typeface="微软雅黑"/>
                <a:cs typeface="微软雅黑"/>
              </a:rPr>
              <a:t>、是否存在税收减免、政府奖励未按规定计入应纳税所得额</a:t>
            </a:r>
            <a:endParaRPr lang="en-US" altLang="zh-CN" sz="2000" dirty="0">
              <a:latin typeface="微软雅黑"/>
              <a:cs typeface="微软雅黑"/>
            </a:endParaRPr>
          </a:p>
          <a:p>
            <a:pPr marL="12700">
              <a:lnSpc>
                <a:spcPct val="100000"/>
              </a:lnSpc>
              <a:spcBef>
                <a:spcPts val="1440"/>
              </a:spcBef>
            </a:pPr>
            <a:r>
              <a:rPr lang="en-US" altLang="zh-CN" sz="2000" dirty="0">
                <a:latin typeface="微软雅黑"/>
                <a:cs typeface="微软雅黑"/>
              </a:rPr>
              <a:t>6</a:t>
            </a:r>
            <a:r>
              <a:rPr lang="zh-CN" altLang="en-US" sz="2000" dirty="0">
                <a:latin typeface="微软雅黑"/>
                <a:cs typeface="微软雅黑"/>
              </a:rPr>
              <a:t>、是否存在接受捐赠的货币</a:t>
            </a:r>
            <a:endParaRPr lang="en-US" altLang="zh-CN" sz="2000" dirty="0">
              <a:latin typeface="微软雅黑"/>
              <a:cs typeface="微软雅黑"/>
            </a:endParaRPr>
          </a:p>
          <a:p>
            <a:pPr marL="12700">
              <a:lnSpc>
                <a:spcPct val="100000"/>
              </a:lnSpc>
              <a:spcBef>
                <a:spcPts val="1440"/>
              </a:spcBef>
            </a:pPr>
            <a:r>
              <a:rPr lang="en-US" altLang="zh-CN" sz="2000" dirty="0">
                <a:latin typeface="微软雅黑"/>
                <a:cs typeface="微软雅黑"/>
              </a:rPr>
              <a:t>7</a:t>
            </a:r>
            <a:r>
              <a:rPr lang="zh-CN" altLang="en-US" sz="2000" dirty="0">
                <a:latin typeface="微软雅黑"/>
                <a:cs typeface="微软雅黑"/>
              </a:rPr>
              <a:t>、是否存在未将取得的应税投资收益计入应纳税所得额</a:t>
            </a:r>
          </a:p>
          <a:p>
            <a:pPr indent="0" algn="l" rtl="0" eaLnBrk="0" fontAlgn="auto">
              <a:lnSpc>
                <a:spcPct val="200000"/>
              </a:lnSpc>
            </a:pPr>
            <a:endParaRPr lang="en-US" altLang="zh-CN" sz="2000" dirty="0">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12193209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0F24F66-6F92-CC82-68DF-6FA946F70F07}"/>
              </a:ext>
            </a:extLst>
          </p:cNvPr>
          <p:cNvSpPr>
            <a:spLocks noGrp="1"/>
          </p:cNvSpPr>
          <p:nvPr>
            <p:ph type="title"/>
          </p:nvPr>
        </p:nvSpPr>
        <p:spPr/>
        <p:txBody>
          <a:bodyPr/>
          <a:lstStyle/>
          <a:p>
            <a:r>
              <a:rPr lang="zh-CN" altLang="en-US" sz="2800" b="1" dirty="0">
                <a:solidFill>
                  <a:srgbClr val="2B2B30"/>
                </a:solidFill>
                <a:latin typeface="微软雅黑"/>
                <a:cs typeface="微软雅黑"/>
              </a:rPr>
              <a:t>二、企业所得税方面</a:t>
            </a:r>
            <a:endParaRPr lang="zh-CN" altLang="en-US" dirty="0"/>
          </a:p>
        </p:txBody>
      </p:sp>
      <p:sp>
        <p:nvSpPr>
          <p:cNvPr id="3" name="页脚占位符 2">
            <a:extLst>
              <a:ext uri="{FF2B5EF4-FFF2-40B4-BE49-F238E27FC236}">
                <a16:creationId xmlns:a16="http://schemas.microsoft.com/office/drawing/2014/main" id="{0772E963-AE94-F782-B418-394B64A072B1}"/>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82A2394E-D551-4DEA-3FE5-49D962129D33}"/>
              </a:ext>
            </a:extLst>
          </p:cNvPr>
          <p:cNvSpPr>
            <a:spLocks noGrp="1"/>
          </p:cNvSpPr>
          <p:nvPr>
            <p:ph type="sldNum" sz="quarter" idx="12"/>
          </p:nvPr>
        </p:nvSpPr>
        <p:spPr/>
        <p:txBody>
          <a:bodyPr/>
          <a:lstStyle/>
          <a:p>
            <a:fld id="{5DD3DB80-B894-403A-B48E-6FDC1A72010E}" type="slidenum">
              <a:rPr lang="zh-CN" altLang="en-US" smtClean="0"/>
              <a:t>51</a:t>
            </a:fld>
            <a:endParaRPr lang="zh-CN" altLang="en-US"/>
          </a:p>
        </p:txBody>
      </p:sp>
      <p:sp>
        <p:nvSpPr>
          <p:cNvPr id="5" name="textbox 392">
            <a:extLst>
              <a:ext uri="{FF2B5EF4-FFF2-40B4-BE49-F238E27FC236}">
                <a16:creationId xmlns:a16="http://schemas.microsoft.com/office/drawing/2014/main" id="{23C13906-D1BB-094B-662B-647EC83123FA}"/>
              </a:ext>
            </a:extLst>
          </p:cNvPr>
          <p:cNvSpPr/>
          <p:nvPr/>
        </p:nvSpPr>
        <p:spPr>
          <a:xfrm>
            <a:off x="1014730" y="1329054"/>
            <a:ext cx="9802495" cy="4659853"/>
          </a:xfrm>
          <a:prstGeom prst="rect">
            <a:avLst/>
          </a:prstGeom>
          <a:noFill/>
          <a:ln w="0" cap="flat">
            <a:noFill/>
            <a:prstDash val="solid"/>
            <a:miter lim="0"/>
          </a:ln>
        </p:spPr>
        <p:txBody>
          <a:bodyPr vert="horz" wrap="square" lIns="0" tIns="0" rIns="0" bIns="0"/>
          <a:lstStyle/>
          <a:p>
            <a:pPr algn="l" rtl="0" eaLnBrk="0">
              <a:lnSpc>
                <a:spcPct val="162000"/>
              </a:lnSpc>
            </a:pPr>
            <a:endParaRPr sz="100" dirty="0">
              <a:latin typeface="Arial" panose="020B0604020202020204"/>
              <a:ea typeface="Arial" panose="020B0604020202020204"/>
              <a:cs typeface="Arial" panose="020B0604020202020204"/>
            </a:endParaRPr>
          </a:p>
          <a:p>
            <a:pPr marL="12700">
              <a:lnSpc>
                <a:spcPct val="100000"/>
              </a:lnSpc>
              <a:spcBef>
                <a:spcPts val="1440"/>
              </a:spcBef>
            </a:pPr>
            <a:r>
              <a:rPr lang="zh-CN" altLang="en-US" sz="2000" dirty="0">
                <a:solidFill>
                  <a:srgbClr val="FF0000"/>
                </a:solidFill>
                <a:latin typeface="微软雅黑"/>
                <a:cs typeface="微软雅黑"/>
              </a:rPr>
              <a:t>从成本检查</a:t>
            </a:r>
            <a:endParaRPr lang="en-US" altLang="zh-CN" sz="2000" dirty="0">
              <a:solidFill>
                <a:srgbClr val="FF0000"/>
              </a:solidFill>
              <a:latin typeface="微软雅黑"/>
              <a:cs typeface="微软雅黑"/>
            </a:endParaRPr>
          </a:p>
          <a:p>
            <a:pPr marL="12700">
              <a:lnSpc>
                <a:spcPct val="100000"/>
              </a:lnSpc>
              <a:spcBef>
                <a:spcPts val="1440"/>
              </a:spcBef>
            </a:pPr>
            <a:r>
              <a:rPr lang="en-US" altLang="zh-CN" sz="2000" dirty="0">
                <a:latin typeface="微软雅黑"/>
                <a:cs typeface="微软雅黑"/>
              </a:rPr>
              <a:t>1</a:t>
            </a:r>
            <a:r>
              <a:rPr lang="zh-CN" altLang="en-US" sz="2000" dirty="0">
                <a:latin typeface="微软雅黑"/>
                <a:cs typeface="微软雅黑"/>
              </a:rPr>
              <a:t>、利用虚开发票或虚列人工费等</a:t>
            </a:r>
            <a:endParaRPr lang="en-US" altLang="zh-CN" sz="2000" dirty="0">
              <a:latin typeface="微软雅黑"/>
              <a:cs typeface="微软雅黑"/>
            </a:endParaRPr>
          </a:p>
          <a:p>
            <a:pPr marL="12700">
              <a:lnSpc>
                <a:spcPct val="100000"/>
              </a:lnSpc>
              <a:spcBef>
                <a:spcPts val="1440"/>
              </a:spcBef>
            </a:pPr>
            <a:r>
              <a:rPr lang="en-US" altLang="zh-CN" sz="2000" dirty="0">
                <a:latin typeface="微软雅黑"/>
                <a:cs typeface="微软雅黑"/>
              </a:rPr>
              <a:t>2</a:t>
            </a:r>
            <a:r>
              <a:rPr lang="zh-CN" altLang="en-US" sz="2000" dirty="0">
                <a:latin typeface="微软雅黑"/>
                <a:cs typeface="微软雅黑"/>
              </a:rPr>
              <a:t>、使用不符合税法规定的发票及凭证</a:t>
            </a:r>
            <a:endParaRPr lang="en-US" altLang="zh-CN" sz="2000" dirty="0">
              <a:latin typeface="微软雅黑"/>
              <a:cs typeface="微软雅黑"/>
            </a:endParaRPr>
          </a:p>
          <a:p>
            <a:pPr marL="12700">
              <a:lnSpc>
                <a:spcPct val="100000"/>
              </a:lnSpc>
              <a:spcBef>
                <a:spcPts val="1440"/>
              </a:spcBef>
            </a:pPr>
            <a:r>
              <a:rPr lang="en-US" altLang="zh-CN" sz="2000" dirty="0">
                <a:latin typeface="微软雅黑"/>
                <a:cs typeface="微软雅黑"/>
              </a:rPr>
              <a:t>3</a:t>
            </a:r>
            <a:r>
              <a:rPr lang="zh-CN" altLang="en-US" sz="2000" dirty="0">
                <a:latin typeface="微软雅黑"/>
                <a:cs typeface="微软雅黑"/>
              </a:rPr>
              <a:t>、是否存在不予列支的“返利”行为</a:t>
            </a:r>
            <a:endParaRPr lang="en-US" altLang="zh-CN" sz="2000" dirty="0">
              <a:latin typeface="微软雅黑"/>
              <a:cs typeface="微软雅黑"/>
            </a:endParaRPr>
          </a:p>
          <a:p>
            <a:pPr marL="12700">
              <a:lnSpc>
                <a:spcPct val="100000"/>
              </a:lnSpc>
              <a:spcBef>
                <a:spcPts val="1440"/>
              </a:spcBef>
            </a:pPr>
            <a:r>
              <a:rPr lang="en-US" altLang="zh-CN" sz="2000" dirty="0">
                <a:latin typeface="微软雅黑"/>
                <a:cs typeface="微软雅黑"/>
              </a:rPr>
              <a:t>4</a:t>
            </a:r>
            <a:r>
              <a:rPr lang="zh-CN" altLang="en-US" sz="2000" dirty="0">
                <a:latin typeface="微软雅黑"/>
                <a:cs typeface="微软雅黑"/>
              </a:rPr>
              <a:t>、是否存在不予列支的应由其他纳税人负担的费用</a:t>
            </a:r>
            <a:endParaRPr lang="en-US" altLang="zh-CN" sz="2000" dirty="0">
              <a:latin typeface="微软雅黑"/>
              <a:cs typeface="微软雅黑"/>
            </a:endParaRPr>
          </a:p>
          <a:p>
            <a:pPr marL="12700">
              <a:lnSpc>
                <a:spcPct val="100000"/>
              </a:lnSpc>
              <a:spcBef>
                <a:spcPts val="1440"/>
              </a:spcBef>
            </a:pPr>
            <a:r>
              <a:rPr lang="en-US" altLang="zh-CN" sz="2000" dirty="0">
                <a:latin typeface="微软雅黑"/>
                <a:cs typeface="微软雅黑"/>
              </a:rPr>
              <a:t>5</a:t>
            </a:r>
            <a:r>
              <a:rPr lang="zh-CN" altLang="en-US" sz="2000" dirty="0">
                <a:latin typeface="微软雅黑"/>
                <a:cs typeface="微软雅黑"/>
              </a:rPr>
              <a:t>、是否存在将资本性支出一次计入成本费用</a:t>
            </a:r>
            <a:endParaRPr lang="en-US" altLang="zh-CN" sz="2000" dirty="0">
              <a:latin typeface="微软雅黑"/>
              <a:cs typeface="微软雅黑"/>
            </a:endParaRPr>
          </a:p>
          <a:p>
            <a:pPr marL="12700">
              <a:lnSpc>
                <a:spcPct val="100000"/>
              </a:lnSpc>
              <a:spcBef>
                <a:spcPts val="1440"/>
              </a:spcBef>
            </a:pPr>
            <a:r>
              <a:rPr lang="en-US" altLang="zh-CN" sz="2000" dirty="0">
                <a:latin typeface="微软雅黑"/>
                <a:cs typeface="微软雅黑"/>
              </a:rPr>
              <a:t>6</a:t>
            </a:r>
            <a:r>
              <a:rPr lang="zh-CN" altLang="en-US" sz="2000" dirty="0">
                <a:latin typeface="微软雅黑"/>
                <a:cs typeface="微软雅黑"/>
              </a:rPr>
              <a:t>、企业发生的工资、薪金支出是否符合税法规定</a:t>
            </a:r>
            <a:endParaRPr lang="en-US" altLang="zh-CN" sz="2000" dirty="0">
              <a:latin typeface="微软雅黑"/>
              <a:cs typeface="微软雅黑"/>
            </a:endParaRPr>
          </a:p>
          <a:p>
            <a:pPr marL="12700">
              <a:lnSpc>
                <a:spcPct val="100000"/>
              </a:lnSpc>
              <a:spcBef>
                <a:spcPts val="1440"/>
              </a:spcBef>
            </a:pPr>
            <a:r>
              <a:rPr lang="en-US" altLang="zh-CN" sz="2000" dirty="0">
                <a:latin typeface="微软雅黑"/>
                <a:cs typeface="微软雅黑"/>
              </a:rPr>
              <a:t>7</a:t>
            </a:r>
            <a:r>
              <a:rPr lang="zh-CN" altLang="en-US" sz="2000" dirty="0">
                <a:latin typeface="微软雅黑"/>
                <a:cs typeface="微软雅黑"/>
              </a:rPr>
              <a:t>、是否汇算未进项纳税调整</a:t>
            </a:r>
            <a:endParaRPr lang="en-US" altLang="zh-CN" sz="2000" dirty="0">
              <a:latin typeface="微软雅黑" panose="020B0503020204020204" charset="-122"/>
              <a:ea typeface="微软雅黑" panose="020B0503020204020204" charset="-122"/>
              <a:cs typeface="微软雅黑" panose="020B0503020204020204" charset="-122"/>
            </a:endParaRPr>
          </a:p>
          <a:p>
            <a:pPr indent="0" algn="l" rtl="0" eaLnBrk="0" fontAlgn="auto">
              <a:lnSpc>
                <a:spcPct val="200000"/>
              </a:lnSpc>
            </a:pPr>
            <a:endParaRPr lang="en-US" altLang="zh-CN" sz="2000" dirty="0">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300551069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0B4C676-677D-762B-EEF7-02300E55D997}"/>
              </a:ext>
            </a:extLst>
          </p:cNvPr>
          <p:cNvSpPr>
            <a:spLocks noGrp="1"/>
          </p:cNvSpPr>
          <p:nvPr>
            <p:ph type="title"/>
          </p:nvPr>
        </p:nvSpPr>
        <p:spPr/>
        <p:txBody>
          <a:bodyPr/>
          <a:lstStyle/>
          <a:p>
            <a:r>
              <a:rPr lang="zh-CN" altLang="en-US" sz="2800" b="1" dirty="0">
                <a:solidFill>
                  <a:srgbClr val="2B2B30"/>
                </a:solidFill>
                <a:latin typeface="微软雅黑"/>
                <a:cs typeface="微软雅黑"/>
              </a:rPr>
              <a:t>三、个人所得税方面</a:t>
            </a:r>
            <a:endParaRPr lang="zh-CN" altLang="en-US" dirty="0"/>
          </a:p>
        </p:txBody>
      </p:sp>
      <p:sp>
        <p:nvSpPr>
          <p:cNvPr id="3" name="页脚占位符 2">
            <a:extLst>
              <a:ext uri="{FF2B5EF4-FFF2-40B4-BE49-F238E27FC236}">
                <a16:creationId xmlns:a16="http://schemas.microsoft.com/office/drawing/2014/main" id="{2097BDD7-6D65-E778-1561-8D2223796098}"/>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2E80D304-1358-21EB-2455-2B4A6E97A3CA}"/>
              </a:ext>
            </a:extLst>
          </p:cNvPr>
          <p:cNvSpPr>
            <a:spLocks noGrp="1"/>
          </p:cNvSpPr>
          <p:nvPr>
            <p:ph type="sldNum" sz="quarter" idx="12"/>
          </p:nvPr>
        </p:nvSpPr>
        <p:spPr/>
        <p:txBody>
          <a:bodyPr/>
          <a:lstStyle/>
          <a:p>
            <a:fld id="{5DD3DB80-B894-403A-B48E-6FDC1A72010E}" type="slidenum">
              <a:rPr lang="zh-CN" altLang="en-US" smtClean="0"/>
              <a:t>52</a:t>
            </a:fld>
            <a:endParaRPr lang="zh-CN" altLang="en-US"/>
          </a:p>
        </p:txBody>
      </p:sp>
      <p:sp>
        <p:nvSpPr>
          <p:cNvPr id="5" name="textbox 392">
            <a:extLst>
              <a:ext uri="{FF2B5EF4-FFF2-40B4-BE49-F238E27FC236}">
                <a16:creationId xmlns:a16="http://schemas.microsoft.com/office/drawing/2014/main" id="{65F402B4-0E91-E5E3-6B44-65C1AFB53BBA}"/>
              </a:ext>
            </a:extLst>
          </p:cNvPr>
          <p:cNvSpPr/>
          <p:nvPr/>
        </p:nvSpPr>
        <p:spPr>
          <a:xfrm>
            <a:off x="828846" y="1140665"/>
            <a:ext cx="9802495" cy="5202988"/>
          </a:xfrm>
          <a:prstGeom prst="rect">
            <a:avLst/>
          </a:prstGeom>
          <a:noFill/>
          <a:ln w="0" cap="flat">
            <a:noFill/>
            <a:prstDash val="solid"/>
            <a:miter lim="0"/>
          </a:ln>
        </p:spPr>
        <p:txBody>
          <a:bodyPr vert="horz" wrap="square" lIns="0" tIns="0" rIns="0" bIns="0"/>
          <a:lstStyle/>
          <a:p>
            <a:pPr algn="l" rtl="0" eaLnBrk="0">
              <a:lnSpc>
                <a:spcPct val="162000"/>
              </a:lnSpc>
            </a:pPr>
            <a:endParaRPr sz="100" dirty="0">
              <a:latin typeface="Arial" panose="020B0604020202020204"/>
              <a:ea typeface="Arial" panose="020B0604020202020204"/>
              <a:cs typeface="Arial" panose="020B0604020202020204"/>
            </a:endParaRPr>
          </a:p>
          <a:p>
            <a:pPr marL="12700">
              <a:lnSpc>
                <a:spcPct val="100000"/>
              </a:lnSpc>
              <a:spcBef>
                <a:spcPts val="1440"/>
              </a:spcBef>
            </a:pPr>
            <a:r>
              <a:rPr lang="zh-CN" altLang="en-US" sz="1600" dirty="0">
                <a:solidFill>
                  <a:srgbClr val="2B2B30"/>
                </a:solidFill>
                <a:latin typeface="微软雅黑"/>
                <a:cs typeface="微软雅黑"/>
              </a:rPr>
              <a:t>从以下</a:t>
            </a:r>
            <a:r>
              <a:rPr lang="en-US" altLang="zh-CN" sz="1600" dirty="0">
                <a:solidFill>
                  <a:srgbClr val="2B2B30"/>
                </a:solidFill>
                <a:latin typeface="等线"/>
                <a:cs typeface="等线"/>
              </a:rPr>
              <a:t>11</a:t>
            </a:r>
            <a:r>
              <a:rPr lang="zh-CN" altLang="en-US" sz="1600" dirty="0">
                <a:solidFill>
                  <a:srgbClr val="2B2B30"/>
                </a:solidFill>
                <a:latin typeface="微软雅黑"/>
                <a:cs typeface="微软雅黑"/>
              </a:rPr>
              <a:t>个方面自查一下，是否漏代扣代缴个税</a:t>
            </a:r>
            <a:endParaRPr lang="en-US" altLang="zh-CN" sz="1600" dirty="0">
              <a:solidFill>
                <a:srgbClr val="2B2B30"/>
              </a:solidFill>
              <a:latin typeface="微软雅黑"/>
              <a:cs typeface="微软雅黑"/>
            </a:endParaRPr>
          </a:p>
          <a:p>
            <a:pPr marL="12700">
              <a:lnSpc>
                <a:spcPct val="100000"/>
              </a:lnSpc>
              <a:spcBef>
                <a:spcPts val="1440"/>
              </a:spcBef>
            </a:pPr>
            <a:r>
              <a:rPr lang="en-US" altLang="zh-CN" sz="1600" dirty="0">
                <a:latin typeface="微软雅黑"/>
                <a:cs typeface="微软雅黑"/>
              </a:rPr>
              <a:t>1</a:t>
            </a:r>
            <a:r>
              <a:rPr lang="zh-CN" altLang="en-US" sz="1600" dirty="0">
                <a:latin typeface="微软雅黑"/>
                <a:cs typeface="微软雅黑"/>
              </a:rPr>
              <a:t>、为职工发放的年金、绩效奖金</a:t>
            </a:r>
            <a:endParaRPr lang="en-US" altLang="zh-CN" sz="1600" dirty="0">
              <a:latin typeface="微软雅黑"/>
              <a:cs typeface="微软雅黑"/>
            </a:endParaRPr>
          </a:p>
          <a:p>
            <a:pPr marL="12700">
              <a:lnSpc>
                <a:spcPct val="100000"/>
              </a:lnSpc>
              <a:spcBef>
                <a:spcPts val="1440"/>
              </a:spcBef>
            </a:pPr>
            <a:r>
              <a:rPr lang="en-US" altLang="zh-CN" sz="1600" dirty="0">
                <a:latin typeface="微软雅黑"/>
                <a:cs typeface="微软雅黑"/>
              </a:rPr>
              <a:t>2</a:t>
            </a:r>
            <a:r>
              <a:rPr lang="zh-CN" altLang="en-US" sz="1600" dirty="0">
                <a:latin typeface="微软雅黑"/>
                <a:cs typeface="微软雅黑"/>
              </a:rPr>
              <a:t>、为职工购买的各种商业保险是否依法履行扣缴义务</a:t>
            </a:r>
            <a:endParaRPr lang="en-US" altLang="zh-CN" sz="1600" dirty="0">
              <a:latin typeface="微软雅黑"/>
              <a:cs typeface="微软雅黑"/>
            </a:endParaRPr>
          </a:p>
          <a:p>
            <a:pPr marL="12700">
              <a:lnSpc>
                <a:spcPct val="100000"/>
              </a:lnSpc>
              <a:spcBef>
                <a:spcPts val="1440"/>
              </a:spcBef>
            </a:pPr>
            <a:r>
              <a:rPr lang="en-US" altLang="zh-CN" sz="1600" dirty="0">
                <a:latin typeface="微软雅黑"/>
                <a:cs typeface="微软雅黑"/>
              </a:rPr>
              <a:t>3</a:t>
            </a:r>
            <a:r>
              <a:rPr lang="zh-CN" altLang="en-US" sz="1600" dirty="0">
                <a:latin typeface="微软雅黑"/>
                <a:cs typeface="微软雅黑"/>
              </a:rPr>
              <a:t>、超标准为职工支付的养老、失业和医疗保险</a:t>
            </a:r>
            <a:endParaRPr lang="en-US" altLang="zh-CN" sz="1600" dirty="0">
              <a:latin typeface="微软雅黑"/>
              <a:cs typeface="微软雅黑"/>
            </a:endParaRPr>
          </a:p>
          <a:p>
            <a:pPr marL="12700">
              <a:lnSpc>
                <a:spcPct val="100000"/>
              </a:lnSpc>
              <a:spcBef>
                <a:spcPts val="1440"/>
              </a:spcBef>
            </a:pPr>
            <a:r>
              <a:rPr lang="en-US" altLang="zh-CN" sz="1600" dirty="0">
                <a:latin typeface="微软雅黑"/>
                <a:cs typeface="微软雅黑"/>
              </a:rPr>
              <a:t>4</a:t>
            </a:r>
            <a:r>
              <a:rPr lang="zh-CN" altLang="en-US" sz="1600" dirty="0">
                <a:latin typeface="微软雅黑"/>
                <a:cs typeface="微软雅黑"/>
              </a:rPr>
              <a:t>、超标准为职工缴存的住房公积金</a:t>
            </a:r>
            <a:endParaRPr lang="en-US" altLang="zh-CN" sz="1600" dirty="0">
              <a:latin typeface="微软雅黑"/>
              <a:cs typeface="微软雅黑"/>
            </a:endParaRPr>
          </a:p>
          <a:p>
            <a:pPr marL="12700">
              <a:lnSpc>
                <a:spcPct val="100000"/>
              </a:lnSpc>
              <a:spcBef>
                <a:spcPts val="1440"/>
              </a:spcBef>
            </a:pPr>
            <a:r>
              <a:rPr lang="en-US" altLang="zh-CN" sz="1600" dirty="0">
                <a:latin typeface="微软雅黑"/>
                <a:cs typeface="微软雅黑"/>
              </a:rPr>
              <a:t>5</a:t>
            </a:r>
            <a:r>
              <a:rPr lang="zh-CN" altLang="en-US" sz="1600" dirty="0">
                <a:latin typeface="微软雅黑"/>
                <a:cs typeface="微软雅黑"/>
              </a:rPr>
              <a:t>、以报销发票形式向职工支付的各种个人收入交通补贴、通信补贴</a:t>
            </a:r>
            <a:endParaRPr lang="en-US" altLang="zh-CN" sz="1600" dirty="0">
              <a:latin typeface="微软雅黑"/>
              <a:cs typeface="微软雅黑"/>
            </a:endParaRPr>
          </a:p>
          <a:p>
            <a:pPr marL="12700">
              <a:lnSpc>
                <a:spcPct val="100000"/>
              </a:lnSpc>
              <a:spcBef>
                <a:spcPts val="1440"/>
              </a:spcBef>
            </a:pPr>
            <a:r>
              <a:rPr lang="en-US" altLang="zh-CN" sz="1600" dirty="0">
                <a:latin typeface="微软雅黑"/>
                <a:cs typeface="微软雅黑"/>
              </a:rPr>
              <a:t>6</a:t>
            </a:r>
            <a:r>
              <a:rPr lang="zh-CN" altLang="en-US" sz="1600" dirty="0">
                <a:latin typeface="微软雅黑"/>
                <a:cs typeface="微软雅黑"/>
              </a:rPr>
              <a:t>、为职工个人所有的房产支付的暖气费、物业费</a:t>
            </a:r>
            <a:endParaRPr lang="en-US" altLang="zh-CN" sz="1600" dirty="0">
              <a:latin typeface="微软雅黑"/>
              <a:cs typeface="微软雅黑"/>
            </a:endParaRPr>
          </a:p>
          <a:p>
            <a:pPr marL="12700">
              <a:lnSpc>
                <a:spcPct val="100000"/>
              </a:lnSpc>
              <a:spcBef>
                <a:spcPts val="1440"/>
              </a:spcBef>
            </a:pPr>
            <a:r>
              <a:rPr lang="en-US" altLang="zh-CN" sz="1600" dirty="0">
                <a:latin typeface="微软雅黑"/>
                <a:cs typeface="微软雅黑"/>
              </a:rPr>
              <a:t>7</a:t>
            </a:r>
            <a:r>
              <a:rPr lang="zh-CN" altLang="en-US" sz="1600" dirty="0">
                <a:latin typeface="微软雅黑"/>
                <a:cs typeface="微软雅黑"/>
              </a:rPr>
              <a:t>、股票期权收入</a:t>
            </a:r>
            <a:endParaRPr lang="en-US" altLang="zh-CN" sz="1600" dirty="0">
              <a:latin typeface="微软雅黑"/>
              <a:cs typeface="微软雅黑"/>
            </a:endParaRPr>
          </a:p>
          <a:p>
            <a:pPr marL="12700">
              <a:lnSpc>
                <a:spcPct val="100000"/>
              </a:lnSpc>
              <a:spcBef>
                <a:spcPts val="1440"/>
              </a:spcBef>
            </a:pPr>
            <a:r>
              <a:rPr lang="en-US" altLang="zh-CN" sz="1600" dirty="0">
                <a:latin typeface="微软雅黑"/>
                <a:cs typeface="微软雅黑"/>
              </a:rPr>
              <a:t>8</a:t>
            </a:r>
            <a:r>
              <a:rPr lang="zh-CN" altLang="en-US" sz="1600" dirty="0">
                <a:latin typeface="微软雅黑"/>
                <a:cs typeface="微软雅黑"/>
              </a:rPr>
              <a:t>、是否按工薪所得缴纳个人所得税非货币形式发放个人收入</a:t>
            </a:r>
            <a:endParaRPr lang="en-US" altLang="zh-CN" sz="1600" dirty="0">
              <a:latin typeface="微软雅黑"/>
              <a:cs typeface="微软雅黑"/>
            </a:endParaRPr>
          </a:p>
          <a:p>
            <a:pPr marL="12700">
              <a:lnSpc>
                <a:spcPct val="100000"/>
              </a:lnSpc>
              <a:spcBef>
                <a:spcPts val="1440"/>
              </a:spcBef>
            </a:pPr>
            <a:r>
              <a:rPr lang="en-US" altLang="zh-CN" sz="1600" dirty="0">
                <a:latin typeface="微软雅黑"/>
                <a:cs typeface="微软雅黑"/>
              </a:rPr>
              <a:t>9</a:t>
            </a:r>
            <a:r>
              <a:rPr lang="zh-CN" altLang="en-US" sz="1600" dirty="0">
                <a:latin typeface="微软雅黑"/>
                <a:cs typeface="微软雅黑"/>
              </a:rPr>
              <a:t>、是否扣缴个人所得税</a:t>
            </a:r>
            <a:endParaRPr lang="en-US" altLang="zh-CN" sz="1600" dirty="0">
              <a:latin typeface="微软雅黑"/>
              <a:cs typeface="微软雅黑"/>
            </a:endParaRPr>
          </a:p>
          <a:p>
            <a:pPr marL="12700">
              <a:lnSpc>
                <a:spcPct val="100000"/>
              </a:lnSpc>
              <a:spcBef>
                <a:spcPts val="1440"/>
              </a:spcBef>
            </a:pPr>
            <a:r>
              <a:rPr lang="en-US" altLang="zh-CN" sz="1600" dirty="0">
                <a:latin typeface="微软雅黑"/>
                <a:cs typeface="微软雅黑"/>
              </a:rPr>
              <a:t>10</a:t>
            </a:r>
            <a:r>
              <a:rPr lang="zh-CN" altLang="en-US" sz="1600" dirty="0">
                <a:latin typeface="微软雅黑"/>
                <a:cs typeface="微软雅黑"/>
              </a:rPr>
              <a:t>、企业为股东个人购买房产、汽车等个人财产，是否视为股息分配扣缴个人所得税</a:t>
            </a:r>
            <a:endParaRPr lang="en-US" altLang="zh-CN" sz="1600" dirty="0">
              <a:latin typeface="微软雅黑"/>
              <a:cs typeface="微软雅黑"/>
            </a:endParaRPr>
          </a:p>
          <a:p>
            <a:pPr marL="12700">
              <a:lnSpc>
                <a:spcPct val="100000"/>
              </a:lnSpc>
              <a:spcBef>
                <a:spcPts val="1440"/>
              </a:spcBef>
            </a:pPr>
            <a:r>
              <a:rPr lang="en-US" altLang="zh-CN" sz="1600" dirty="0">
                <a:latin typeface="微软雅黑"/>
                <a:cs typeface="微软雅黑"/>
              </a:rPr>
              <a:t>11</a:t>
            </a:r>
            <a:r>
              <a:rPr lang="zh-CN" altLang="en-US" sz="1600" dirty="0">
                <a:latin typeface="微软雅黑"/>
                <a:cs typeface="微软雅黑"/>
              </a:rPr>
              <a:t>、赠送给其他单位个人的礼品、礼金等是否按规定代扣代缴个人所所得税</a:t>
            </a:r>
          </a:p>
          <a:p>
            <a:pPr marL="12700">
              <a:lnSpc>
                <a:spcPct val="100000"/>
              </a:lnSpc>
              <a:spcBef>
                <a:spcPts val="1440"/>
              </a:spcBef>
            </a:pPr>
            <a:endParaRPr lang="en-US" altLang="zh-CN" sz="2000" dirty="0">
              <a:latin typeface="微软雅黑"/>
              <a:cs typeface="微软雅黑"/>
            </a:endParaRPr>
          </a:p>
          <a:p>
            <a:pPr indent="0" algn="l" rtl="0" eaLnBrk="0" fontAlgn="auto">
              <a:lnSpc>
                <a:spcPct val="200000"/>
              </a:lnSpc>
            </a:pPr>
            <a:endParaRPr lang="en-US" altLang="zh-CN" sz="2000" dirty="0">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12178103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BA037D0-0E44-0AFD-E2CA-032F3751593A}"/>
              </a:ext>
            </a:extLst>
          </p:cNvPr>
          <p:cNvSpPr>
            <a:spLocks noGrp="1"/>
          </p:cNvSpPr>
          <p:nvPr>
            <p:ph type="title"/>
          </p:nvPr>
        </p:nvSpPr>
        <p:spPr/>
        <p:txBody>
          <a:bodyPr/>
          <a:lstStyle/>
          <a:p>
            <a:r>
              <a:rPr lang="zh-CN" altLang="en-US" sz="2800" b="1" dirty="0">
                <a:solidFill>
                  <a:srgbClr val="2B2B30"/>
                </a:solidFill>
                <a:latin typeface="微软雅黑"/>
                <a:cs typeface="微软雅黑"/>
              </a:rPr>
              <a:t>四、房产税、土地使用税方面</a:t>
            </a:r>
            <a:endParaRPr lang="zh-CN" altLang="en-US" dirty="0"/>
          </a:p>
        </p:txBody>
      </p:sp>
      <p:sp>
        <p:nvSpPr>
          <p:cNvPr id="3" name="页脚占位符 2">
            <a:extLst>
              <a:ext uri="{FF2B5EF4-FFF2-40B4-BE49-F238E27FC236}">
                <a16:creationId xmlns:a16="http://schemas.microsoft.com/office/drawing/2014/main" id="{DFDE95B1-2026-09CF-6C7E-0A0F86028085}"/>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4ABB1334-CE2A-29C3-430C-75083BBBD05D}"/>
              </a:ext>
            </a:extLst>
          </p:cNvPr>
          <p:cNvSpPr>
            <a:spLocks noGrp="1"/>
          </p:cNvSpPr>
          <p:nvPr>
            <p:ph type="sldNum" sz="quarter" idx="12"/>
          </p:nvPr>
        </p:nvSpPr>
        <p:spPr/>
        <p:txBody>
          <a:bodyPr/>
          <a:lstStyle/>
          <a:p>
            <a:fld id="{5DD3DB80-B894-403A-B48E-6FDC1A72010E}" type="slidenum">
              <a:rPr lang="zh-CN" altLang="en-US" smtClean="0"/>
              <a:t>53</a:t>
            </a:fld>
            <a:endParaRPr lang="zh-CN" altLang="en-US"/>
          </a:p>
        </p:txBody>
      </p:sp>
      <p:sp>
        <p:nvSpPr>
          <p:cNvPr id="5" name="textbox 392">
            <a:extLst>
              <a:ext uri="{FF2B5EF4-FFF2-40B4-BE49-F238E27FC236}">
                <a16:creationId xmlns:a16="http://schemas.microsoft.com/office/drawing/2014/main" id="{3D78163C-5AC9-084B-46B6-93FA17B3EC21}"/>
              </a:ext>
            </a:extLst>
          </p:cNvPr>
          <p:cNvSpPr/>
          <p:nvPr/>
        </p:nvSpPr>
        <p:spPr>
          <a:xfrm>
            <a:off x="885522" y="1146843"/>
            <a:ext cx="9802495" cy="4381882"/>
          </a:xfrm>
          <a:prstGeom prst="rect">
            <a:avLst/>
          </a:prstGeom>
          <a:noFill/>
          <a:ln w="0" cap="flat">
            <a:noFill/>
            <a:prstDash val="solid"/>
            <a:miter lim="0"/>
          </a:ln>
        </p:spPr>
        <p:txBody>
          <a:bodyPr vert="horz" wrap="square" lIns="0" tIns="0" rIns="0" bIns="0"/>
          <a:lstStyle/>
          <a:p>
            <a:pPr algn="l" rtl="0" eaLnBrk="0">
              <a:lnSpc>
                <a:spcPct val="162000"/>
              </a:lnSpc>
            </a:pPr>
            <a:endParaRPr sz="100" dirty="0">
              <a:solidFill>
                <a:srgbClr val="FF0000"/>
              </a:solidFill>
              <a:latin typeface="Arial" panose="020B0604020202020204"/>
              <a:ea typeface="Arial" panose="020B0604020202020204"/>
              <a:cs typeface="Arial" panose="020B0604020202020204"/>
            </a:endParaRPr>
          </a:p>
          <a:p>
            <a:pPr marL="12700">
              <a:spcBef>
                <a:spcPts val="1440"/>
              </a:spcBef>
            </a:pPr>
            <a:r>
              <a:rPr lang="zh-CN" altLang="en-US" sz="2000" dirty="0">
                <a:solidFill>
                  <a:srgbClr val="FF0000"/>
                </a:solidFill>
                <a:latin typeface="微软雅黑"/>
              </a:rPr>
              <a:t>房产税：</a:t>
            </a:r>
            <a:endParaRPr lang="en-US" altLang="zh-CN" sz="2000" dirty="0">
              <a:solidFill>
                <a:srgbClr val="FF0000"/>
              </a:solidFill>
              <a:latin typeface="微软雅黑"/>
            </a:endParaRPr>
          </a:p>
          <a:p>
            <a:pPr marL="12700">
              <a:spcBef>
                <a:spcPts val="1440"/>
              </a:spcBef>
            </a:pPr>
            <a:r>
              <a:rPr lang="en-US" altLang="zh-CN" sz="2000" dirty="0">
                <a:solidFill>
                  <a:srgbClr val="2B2B30"/>
                </a:solidFill>
                <a:latin typeface="微软雅黑"/>
              </a:rPr>
              <a:t>1</a:t>
            </a:r>
            <a:r>
              <a:rPr lang="zh-CN" altLang="en-US" sz="2000" dirty="0">
                <a:solidFill>
                  <a:srgbClr val="2B2B30"/>
                </a:solidFill>
                <a:latin typeface="微软雅黑"/>
              </a:rPr>
              <a:t>、土地价值是否计入房产价值缴纳房产税房产税</a:t>
            </a:r>
            <a:endParaRPr lang="en-US" altLang="zh-CN" sz="2000" dirty="0">
              <a:solidFill>
                <a:srgbClr val="2B2B30"/>
              </a:solidFill>
              <a:latin typeface="微软雅黑"/>
            </a:endParaRPr>
          </a:p>
          <a:p>
            <a:pPr marL="12700">
              <a:spcBef>
                <a:spcPts val="1440"/>
              </a:spcBef>
            </a:pPr>
            <a:r>
              <a:rPr lang="en-US" altLang="zh-CN" sz="2000" dirty="0">
                <a:solidFill>
                  <a:srgbClr val="2B2B30"/>
                </a:solidFill>
                <a:latin typeface="微软雅黑"/>
              </a:rPr>
              <a:t>2</a:t>
            </a:r>
            <a:r>
              <a:rPr lang="zh-CN" altLang="en-US" sz="2000" dirty="0">
                <a:solidFill>
                  <a:srgbClr val="2B2B30"/>
                </a:solidFill>
                <a:latin typeface="微软雅黑"/>
              </a:rPr>
              <a:t>、是否存在与房屋不可分割的附属设施未计入房产原值缴纳房产税</a:t>
            </a:r>
            <a:endParaRPr lang="en-US" altLang="zh-CN" sz="2000" dirty="0">
              <a:solidFill>
                <a:srgbClr val="2B2B30"/>
              </a:solidFill>
              <a:latin typeface="微软雅黑"/>
            </a:endParaRPr>
          </a:p>
          <a:p>
            <a:pPr marL="12700">
              <a:spcBef>
                <a:spcPts val="1440"/>
              </a:spcBef>
            </a:pPr>
            <a:r>
              <a:rPr lang="en-US" altLang="zh-CN" sz="2000" dirty="0">
                <a:solidFill>
                  <a:srgbClr val="2B2B30"/>
                </a:solidFill>
                <a:latin typeface="微软雅黑"/>
              </a:rPr>
              <a:t>3</a:t>
            </a:r>
            <a:r>
              <a:rPr lang="zh-CN" altLang="en-US" sz="2000" dirty="0">
                <a:solidFill>
                  <a:srgbClr val="2B2B30"/>
                </a:solidFill>
                <a:latin typeface="微软雅黑"/>
              </a:rPr>
              <a:t>、未竣工验收但已实际使用的房产是否缴纳房产税</a:t>
            </a:r>
            <a:endParaRPr lang="en-US" altLang="zh-CN" sz="2000" dirty="0">
              <a:solidFill>
                <a:srgbClr val="2B2B30"/>
              </a:solidFill>
              <a:latin typeface="微软雅黑"/>
            </a:endParaRPr>
          </a:p>
          <a:p>
            <a:pPr marL="12700">
              <a:spcBef>
                <a:spcPts val="1440"/>
              </a:spcBef>
            </a:pPr>
            <a:r>
              <a:rPr lang="en-US" altLang="zh-CN" sz="2000" dirty="0">
                <a:solidFill>
                  <a:srgbClr val="2B2B30"/>
                </a:solidFill>
                <a:latin typeface="微软雅黑"/>
              </a:rPr>
              <a:t>4</a:t>
            </a:r>
            <a:r>
              <a:rPr lang="zh-CN" altLang="en-US" sz="2000" dirty="0">
                <a:solidFill>
                  <a:srgbClr val="2B2B30"/>
                </a:solidFill>
                <a:latin typeface="微软雅黑"/>
              </a:rPr>
              <a:t>、无租使用房产是否按规定缴纳房产税</a:t>
            </a:r>
            <a:endParaRPr lang="en-US" altLang="zh-CN" sz="2000" dirty="0">
              <a:solidFill>
                <a:srgbClr val="2B2B30"/>
              </a:solidFill>
              <a:latin typeface="微软雅黑"/>
            </a:endParaRPr>
          </a:p>
          <a:p>
            <a:pPr marL="12700">
              <a:spcBef>
                <a:spcPts val="1440"/>
              </a:spcBef>
            </a:pPr>
            <a:r>
              <a:rPr lang="en-US" altLang="zh-CN" sz="2000" dirty="0">
                <a:solidFill>
                  <a:srgbClr val="2B2B30"/>
                </a:solidFill>
                <a:latin typeface="微软雅黑"/>
              </a:rPr>
              <a:t>5</a:t>
            </a:r>
            <a:r>
              <a:rPr lang="zh-CN" altLang="en-US" sz="2000" dirty="0">
                <a:solidFill>
                  <a:srgbClr val="2B2B30"/>
                </a:solidFill>
                <a:latin typeface="微软雅黑"/>
              </a:rPr>
              <a:t>、应予资本化的利息是否计入房产原值缴纳房产税</a:t>
            </a:r>
            <a:endParaRPr lang="en-US" altLang="zh-CN" sz="2000" dirty="0">
              <a:solidFill>
                <a:srgbClr val="2B2B30"/>
              </a:solidFill>
              <a:latin typeface="微软雅黑"/>
            </a:endParaRPr>
          </a:p>
          <a:p>
            <a:pPr marL="12700">
              <a:lnSpc>
                <a:spcPct val="100000"/>
              </a:lnSpc>
              <a:spcBef>
                <a:spcPts val="100"/>
              </a:spcBef>
            </a:pPr>
            <a:endParaRPr lang="en-US" altLang="zh-CN" sz="2000" dirty="0">
              <a:latin typeface="微软雅黑"/>
              <a:cs typeface="微软雅黑"/>
            </a:endParaRPr>
          </a:p>
          <a:p>
            <a:pPr marL="12700">
              <a:lnSpc>
                <a:spcPct val="100000"/>
              </a:lnSpc>
              <a:spcBef>
                <a:spcPts val="100"/>
              </a:spcBef>
            </a:pPr>
            <a:r>
              <a:rPr lang="zh-CN" altLang="en-US" sz="2000" dirty="0">
                <a:solidFill>
                  <a:srgbClr val="FF0000"/>
                </a:solidFill>
                <a:latin typeface="微软雅黑"/>
                <a:cs typeface="微软雅黑"/>
              </a:rPr>
              <a:t>土地使用税：</a:t>
            </a:r>
            <a:endParaRPr lang="en-US" altLang="zh-CN" sz="2000" dirty="0">
              <a:solidFill>
                <a:srgbClr val="FF0000"/>
              </a:solidFill>
              <a:latin typeface="微软雅黑"/>
              <a:cs typeface="微软雅黑"/>
            </a:endParaRPr>
          </a:p>
          <a:p>
            <a:pPr marL="12700">
              <a:lnSpc>
                <a:spcPct val="100000"/>
              </a:lnSpc>
              <a:spcBef>
                <a:spcPts val="1440"/>
              </a:spcBef>
            </a:pPr>
            <a:r>
              <a:rPr lang="zh-CN" altLang="en-US" sz="2000" dirty="0">
                <a:solidFill>
                  <a:srgbClr val="2B2B30"/>
                </a:solidFill>
                <a:latin typeface="微软雅黑"/>
              </a:rPr>
              <a:t>土地使用税土地实际面积大于土地使用证登记面积的情况下，是否按照土地实际面积缴纳土地使用税</a:t>
            </a:r>
          </a:p>
          <a:p>
            <a:pPr indent="0" algn="l" rtl="0" eaLnBrk="0" fontAlgn="auto">
              <a:lnSpc>
                <a:spcPct val="200000"/>
              </a:lnSpc>
            </a:pPr>
            <a:endParaRPr lang="en-US" altLang="zh-CN" sz="2000" dirty="0">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32207539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1E1E007-CF80-1B7C-E1CE-712448526631}"/>
              </a:ext>
            </a:extLst>
          </p:cNvPr>
          <p:cNvSpPr>
            <a:spLocks noGrp="1"/>
          </p:cNvSpPr>
          <p:nvPr>
            <p:ph type="title"/>
          </p:nvPr>
        </p:nvSpPr>
        <p:spPr/>
        <p:txBody>
          <a:bodyPr/>
          <a:lstStyle/>
          <a:p>
            <a:r>
              <a:rPr lang="zh-CN" altLang="en-US" sz="2800" b="1" dirty="0">
                <a:solidFill>
                  <a:srgbClr val="2B2B30"/>
                </a:solidFill>
                <a:latin typeface="微软雅黑"/>
                <a:cs typeface="微软雅黑"/>
              </a:rPr>
              <a:t>五、印花税方面</a:t>
            </a:r>
            <a:endParaRPr lang="zh-CN" altLang="en-US" dirty="0"/>
          </a:p>
        </p:txBody>
      </p:sp>
      <p:sp>
        <p:nvSpPr>
          <p:cNvPr id="3" name="页脚占位符 2">
            <a:extLst>
              <a:ext uri="{FF2B5EF4-FFF2-40B4-BE49-F238E27FC236}">
                <a16:creationId xmlns:a16="http://schemas.microsoft.com/office/drawing/2014/main" id="{CB7DE1E8-C283-0A6B-D0BC-FA0316EC9061}"/>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29BE901E-176E-004B-FA4F-45946B251E30}"/>
              </a:ext>
            </a:extLst>
          </p:cNvPr>
          <p:cNvSpPr>
            <a:spLocks noGrp="1"/>
          </p:cNvSpPr>
          <p:nvPr>
            <p:ph type="sldNum" sz="quarter" idx="12"/>
          </p:nvPr>
        </p:nvSpPr>
        <p:spPr/>
        <p:txBody>
          <a:bodyPr/>
          <a:lstStyle/>
          <a:p>
            <a:fld id="{5DD3DB80-B894-403A-B48E-6FDC1A72010E}" type="slidenum">
              <a:rPr lang="zh-CN" altLang="en-US" smtClean="0"/>
              <a:t>54</a:t>
            </a:fld>
            <a:endParaRPr lang="zh-CN" altLang="en-US"/>
          </a:p>
        </p:txBody>
      </p:sp>
      <p:sp>
        <p:nvSpPr>
          <p:cNvPr id="6" name="文本框 5">
            <a:extLst>
              <a:ext uri="{FF2B5EF4-FFF2-40B4-BE49-F238E27FC236}">
                <a16:creationId xmlns:a16="http://schemas.microsoft.com/office/drawing/2014/main" id="{58EC17A0-5A50-C78B-8491-A1EA15ADF02E}"/>
              </a:ext>
            </a:extLst>
          </p:cNvPr>
          <p:cNvSpPr txBox="1"/>
          <p:nvPr/>
        </p:nvSpPr>
        <p:spPr>
          <a:xfrm>
            <a:off x="765313" y="1351721"/>
            <a:ext cx="9978887" cy="3754874"/>
          </a:xfrm>
          <a:prstGeom prst="rect">
            <a:avLst/>
          </a:prstGeom>
          <a:noFill/>
        </p:spPr>
        <p:txBody>
          <a:bodyPr wrap="square">
            <a:spAutoFit/>
          </a:bodyPr>
          <a:lstStyle/>
          <a:p>
            <a:pPr marL="12700">
              <a:lnSpc>
                <a:spcPct val="100000"/>
              </a:lnSpc>
              <a:spcBef>
                <a:spcPts val="2100"/>
              </a:spcBef>
            </a:pPr>
            <a:r>
              <a:rPr lang="zh-CN" altLang="en-US" sz="2800" dirty="0">
                <a:solidFill>
                  <a:srgbClr val="2B2B30"/>
                </a:solidFill>
                <a:latin typeface="微软雅黑"/>
                <a:cs typeface="微软雅黑"/>
              </a:rPr>
              <a:t>小税种也会引起大麻烦，务必重视！</a:t>
            </a:r>
            <a:endParaRPr lang="en-US" altLang="zh-CN" sz="2800" dirty="0">
              <a:solidFill>
                <a:srgbClr val="2B2B30"/>
              </a:solidFill>
              <a:latin typeface="微软雅黑"/>
              <a:cs typeface="微软雅黑"/>
            </a:endParaRPr>
          </a:p>
          <a:p>
            <a:pPr marL="12700">
              <a:lnSpc>
                <a:spcPct val="100000"/>
              </a:lnSpc>
              <a:spcBef>
                <a:spcPts val="2100"/>
              </a:spcBef>
            </a:pPr>
            <a:r>
              <a:rPr lang="zh-CN" altLang="en-US" sz="2800" dirty="0">
                <a:latin typeface="微软雅黑"/>
                <a:cs typeface="微软雅黑"/>
              </a:rPr>
              <a:t>是否混淆合同性质的情况</a:t>
            </a:r>
            <a:endParaRPr lang="en-US" altLang="zh-CN" sz="2800" dirty="0">
              <a:solidFill>
                <a:srgbClr val="2B2B30"/>
              </a:solidFill>
              <a:latin typeface="微软雅黑"/>
              <a:cs typeface="微软雅黑"/>
            </a:endParaRPr>
          </a:p>
          <a:p>
            <a:pPr marL="12700">
              <a:lnSpc>
                <a:spcPct val="100000"/>
              </a:lnSpc>
              <a:spcBef>
                <a:spcPts val="2100"/>
              </a:spcBef>
            </a:pPr>
            <a:r>
              <a:rPr lang="zh-CN" altLang="en-US" sz="2800" dirty="0">
                <a:latin typeface="微软雅黑"/>
                <a:cs typeface="微软雅黑"/>
              </a:rPr>
              <a:t>是否应纳税凭证书立或领受时不进行贴花，而直到凭证生效日期才贴花，导致延期缴纳印花税</a:t>
            </a:r>
            <a:endParaRPr lang="en-US" altLang="zh-CN" sz="2800" dirty="0">
              <a:solidFill>
                <a:srgbClr val="2B2B30"/>
              </a:solidFill>
              <a:latin typeface="微软雅黑"/>
              <a:cs typeface="微软雅黑"/>
            </a:endParaRPr>
          </a:p>
          <a:p>
            <a:pPr marL="12700">
              <a:lnSpc>
                <a:spcPct val="100000"/>
              </a:lnSpc>
              <a:spcBef>
                <a:spcPts val="2100"/>
              </a:spcBef>
            </a:pPr>
            <a:endParaRPr lang="en-US" altLang="zh-CN" sz="2800" dirty="0">
              <a:solidFill>
                <a:srgbClr val="2B2B30"/>
              </a:solidFill>
              <a:latin typeface="微软雅黑"/>
              <a:cs typeface="微软雅黑"/>
            </a:endParaRPr>
          </a:p>
          <a:p>
            <a:pPr marL="12700">
              <a:lnSpc>
                <a:spcPct val="100000"/>
              </a:lnSpc>
              <a:spcBef>
                <a:spcPts val="2100"/>
              </a:spcBef>
            </a:pPr>
            <a:r>
              <a:rPr lang="zh-CN" altLang="en-US" sz="2800" dirty="0">
                <a:latin typeface="微软雅黑"/>
                <a:cs typeface="微软雅黑"/>
              </a:rPr>
              <a:t>增加实收资本和资本公积后是否补缴印花税</a:t>
            </a:r>
          </a:p>
        </p:txBody>
      </p:sp>
    </p:spTree>
    <p:extLst>
      <p:ext uri="{BB962C8B-B14F-4D97-AF65-F5344CB8AC3E}">
        <p14:creationId xmlns:p14="http://schemas.microsoft.com/office/powerpoint/2010/main" val="40192445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65CE464-F4A7-5118-07E3-EAFF4B43DAB7}"/>
              </a:ext>
            </a:extLst>
          </p:cNvPr>
          <p:cNvSpPr>
            <a:spLocks noGrp="1"/>
          </p:cNvSpPr>
          <p:nvPr>
            <p:ph type="title"/>
          </p:nvPr>
        </p:nvSpPr>
        <p:spPr/>
        <p:txBody>
          <a:bodyPr/>
          <a:lstStyle/>
          <a:p>
            <a:r>
              <a:rPr lang="zh-CN" altLang="en-US" sz="2800" b="1" dirty="0">
                <a:solidFill>
                  <a:srgbClr val="A20000"/>
                </a:solidFill>
              </a:rPr>
              <a:t>税务管控</a:t>
            </a:r>
            <a:r>
              <a:rPr lang="en-US" altLang="zh-CN" sz="2800" b="1" dirty="0">
                <a:solidFill>
                  <a:srgbClr val="A20000"/>
                </a:solidFill>
              </a:rPr>
              <a:t>——</a:t>
            </a:r>
            <a:r>
              <a:rPr lang="zh-CN" altLang="en-US" sz="2800" b="1" dirty="0">
                <a:solidFill>
                  <a:srgbClr val="A20000"/>
                </a:solidFill>
              </a:rPr>
              <a:t>三大原理</a:t>
            </a:r>
            <a:endParaRPr lang="zh-CN" altLang="en-US" dirty="0"/>
          </a:p>
        </p:txBody>
      </p:sp>
      <p:sp>
        <p:nvSpPr>
          <p:cNvPr id="3" name="页脚占位符 2">
            <a:extLst>
              <a:ext uri="{FF2B5EF4-FFF2-40B4-BE49-F238E27FC236}">
                <a16:creationId xmlns:a16="http://schemas.microsoft.com/office/drawing/2014/main" id="{6AEB2675-58D7-D37B-D230-8B8F0C21C01F}"/>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3120BBFB-4D7D-C8B2-C23F-B6456861C9F8}"/>
              </a:ext>
            </a:extLst>
          </p:cNvPr>
          <p:cNvSpPr>
            <a:spLocks noGrp="1"/>
          </p:cNvSpPr>
          <p:nvPr>
            <p:ph type="sldNum" sz="quarter" idx="12"/>
          </p:nvPr>
        </p:nvSpPr>
        <p:spPr/>
        <p:txBody>
          <a:bodyPr/>
          <a:lstStyle/>
          <a:p>
            <a:fld id="{5DD3DB80-B894-403A-B48E-6FDC1A72010E}" type="slidenum">
              <a:rPr lang="zh-CN" altLang="en-US" smtClean="0"/>
              <a:t>55</a:t>
            </a:fld>
            <a:endParaRPr lang="zh-CN" altLang="en-US"/>
          </a:p>
        </p:txBody>
      </p:sp>
      <p:sp>
        <p:nvSpPr>
          <p:cNvPr id="5" name="文本框 4">
            <a:extLst>
              <a:ext uri="{FF2B5EF4-FFF2-40B4-BE49-F238E27FC236}">
                <a16:creationId xmlns:a16="http://schemas.microsoft.com/office/drawing/2014/main" id="{5E8C33D6-CAC6-DA8E-B6E1-B2428BF76070}"/>
              </a:ext>
            </a:extLst>
          </p:cNvPr>
          <p:cNvSpPr txBox="1"/>
          <p:nvPr/>
        </p:nvSpPr>
        <p:spPr>
          <a:xfrm>
            <a:off x="765313" y="1351721"/>
            <a:ext cx="9978887" cy="3892412"/>
          </a:xfrm>
          <a:prstGeom prst="rect">
            <a:avLst/>
          </a:prstGeom>
          <a:noFill/>
        </p:spPr>
        <p:txBody>
          <a:bodyPr wrap="square">
            <a:spAutoFit/>
          </a:bodyPr>
          <a:lstStyle/>
          <a:p>
            <a:pPr algn="l" rtl="0" eaLnBrk="0">
              <a:lnSpc>
                <a:spcPct val="94000"/>
              </a:lnSpc>
            </a:pPr>
            <a:r>
              <a:rPr lang="zh-CN" altLang="en-US" sz="2800" dirty="0"/>
              <a:t>一、三证统一</a:t>
            </a:r>
            <a:endParaRPr lang="en-US" altLang="zh-CN" sz="2800" dirty="0"/>
          </a:p>
          <a:p>
            <a:pPr algn="l" rtl="0" eaLnBrk="0">
              <a:lnSpc>
                <a:spcPct val="94000"/>
              </a:lnSpc>
            </a:pPr>
            <a:endParaRPr lang="en-US" altLang="zh-CN" sz="2800" dirty="0"/>
          </a:p>
          <a:p>
            <a:pPr algn="l" rtl="0" eaLnBrk="0">
              <a:lnSpc>
                <a:spcPct val="94000"/>
              </a:lnSpc>
            </a:pPr>
            <a:endParaRPr lang="en-US" altLang="zh-CN" sz="2800" dirty="0"/>
          </a:p>
          <a:p>
            <a:pPr algn="l" rtl="0" eaLnBrk="0">
              <a:lnSpc>
                <a:spcPct val="94000"/>
              </a:lnSpc>
            </a:pPr>
            <a:endParaRPr lang="en-US" altLang="zh-CN" sz="2800" dirty="0"/>
          </a:p>
          <a:p>
            <a:pPr marL="295275" indent="-283210">
              <a:lnSpc>
                <a:spcPct val="100000"/>
              </a:lnSpc>
              <a:spcBef>
                <a:spcPts val="95"/>
              </a:spcBef>
              <a:buClr>
                <a:srgbClr val="FF0000"/>
              </a:buClr>
              <a:buSzPct val="96428"/>
              <a:buFont typeface="Wingdings"/>
              <a:buChar char=""/>
              <a:tabLst>
                <a:tab pos="295910" algn="l"/>
              </a:tabLst>
            </a:pPr>
            <a:r>
              <a:rPr lang="zh-CN" altLang="en-US" sz="2000" b="1" dirty="0">
                <a:solidFill>
                  <a:srgbClr val="2B2B30"/>
                </a:solidFill>
                <a:latin typeface="微软雅黑"/>
              </a:rPr>
              <a:t>“三证统一”是指</a:t>
            </a:r>
            <a:r>
              <a:rPr lang="zh-CN" altLang="en-US" sz="2000" b="1" dirty="0">
                <a:solidFill>
                  <a:srgbClr val="FF0000"/>
                </a:solidFill>
                <a:latin typeface="微软雅黑"/>
              </a:rPr>
              <a:t>法律凭证、会计凭证和税务凭证</a:t>
            </a:r>
            <a:r>
              <a:rPr lang="zh-CN" altLang="en-US" sz="2000" b="1" dirty="0">
                <a:solidFill>
                  <a:srgbClr val="2B2B30"/>
                </a:solidFill>
                <a:latin typeface="微软雅黑"/>
              </a:rPr>
              <a:t>的相互印证，相互联系和相互支持。</a:t>
            </a:r>
            <a:endParaRPr lang="en-US" altLang="zh-CN" sz="2000" b="1" dirty="0">
              <a:solidFill>
                <a:srgbClr val="2B2B30"/>
              </a:solidFill>
              <a:latin typeface="微软雅黑"/>
            </a:endParaRPr>
          </a:p>
          <a:p>
            <a:pPr marL="295275" indent="-283210">
              <a:lnSpc>
                <a:spcPct val="100000"/>
              </a:lnSpc>
              <a:spcBef>
                <a:spcPts val="95"/>
              </a:spcBef>
              <a:buClr>
                <a:srgbClr val="FF0000"/>
              </a:buClr>
              <a:buSzPct val="96428"/>
              <a:buFont typeface="Wingdings"/>
              <a:buChar char=""/>
              <a:tabLst>
                <a:tab pos="295910" algn="l"/>
              </a:tabLst>
            </a:pPr>
            <a:endParaRPr lang="en-US" altLang="zh-CN" sz="2400" spc="-5" dirty="0">
              <a:solidFill>
                <a:srgbClr val="2B2B30"/>
              </a:solidFill>
              <a:latin typeface="微软雅黑"/>
              <a:cs typeface="微软雅黑"/>
            </a:endParaRPr>
          </a:p>
          <a:p>
            <a:pPr marL="295275" indent="-283210">
              <a:spcBef>
                <a:spcPts val="95"/>
              </a:spcBef>
              <a:buClr>
                <a:srgbClr val="FF0000"/>
              </a:buClr>
              <a:buSzPct val="96428"/>
              <a:buFont typeface="Wingdings"/>
              <a:buChar char=""/>
              <a:tabLst>
                <a:tab pos="295910" algn="l"/>
              </a:tabLst>
            </a:pPr>
            <a:r>
              <a:rPr lang="zh-CN" altLang="en-US" sz="2000" b="1" dirty="0">
                <a:solidFill>
                  <a:srgbClr val="2B2B30"/>
                </a:solidFill>
                <a:latin typeface="微软雅黑"/>
              </a:rPr>
              <a:t>在这“三证”当中，法律凭证是第一位的，首要的，在三证中， 如果缺乏法律凭证支持和保障的会计凭证和税务凭证无论多么准 确和完美，也是有法律和税收风险的。</a:t>
            </a:r>
          </a:p>
          <a:p>
            <a:pPr marL="295275" indent="-283210">
              <a:lnSpc>
                <a:spcPct val="100000"/>
              </a:lnSpc>
              <a:spcBef>
                <a:spcPts val="95"/>
              </a:spcBef>
              <a:buClr>
                <a:srgbClr val="FF0000"/>
              </a:buClr>
              <a:buSzPct val="96428"/>
              <a:buFont typeface="Wingdings"/>
              <a:buChar char=""/>
              <a:tabLst>
                <a:tab pos="295910" algn="l"/>
              </a:tabLst>
            </a:pPr>
            <a:endParaRPr lang="zh-CN" altLang="en-US" sz="2800" dirty="0">
              <a:latin typeface="微软雅黑"/>
              <a:cs typeface="微软雅黑"/>
            </a:endParaRPr>
          </a:p>
          <a:p>
            <a:pPr algn="l" rtl="0" eaLnBrk="0">
              <a:lnSpc>
                <a:spcPct val="94000"/>
              </a:lnSpc>
            </a:pPr>
            <a:endParaRPr lang="en-US" altLang="zh-CN" sz="2800" dirty="0"/>
          </a:p>
        </p:txBody>
      </p:sp>
    </p:spTree>
    <p:extLst>
      <p:ext uri="{BB962C8B-B14F-4D97-AF65-F5344CB8AC3E}">
        <p14:creationId xmlns:p14="http://schemas.microsoft.com/office/powerpoint/2010/main" val="112982159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65CE464-F4A7-5118-07E3-EAFF4B43DAB7}"/>
              </a:ext>
            </a:extLst>
          </p:cNvPr>
          <p:cNvSpPr>
            <a:spLocks noGrp="1"/>
          </p:cNvSpPr>
          <p:nvPr>
            <p:ph type="title"/>
          </p:nvPr>
        </p:nvSpPr>
        <p:spPr/>
        <p:txBody>
          <a:bodyPr/>
          <a:lstStyle/>
          <a:p>
            <a:r>
              <a:rPr lang="zh-CN" altLang="en-US" sz="2800" b="1" dirty="0">
                <a:solidFill>
                  <a:srgbClr val="A20000"/>
                </a:solidFill>
              </a:rPr>
              <a:t>税务管控</a:t>
            </a:r>
            <a:r>
              <a:rPr lang="en-US" altLang="zh-CN" sz="2800" b="1" dirty="0">
                <a:solidFill>
                  <a:srgbClr val="A20000"/>
                </a:solidFill>
              </a:rPr>
              <a:t>——</a:t>
            </a:r>
            <a:r>
              <a:rPr lang="zh-CN" altLang="en-US" sz="2800" b="1" dirty="0">
                <a:solidFill>
                  <a:srgbClr val="A20000"/>
                </a:solidFill>
              </a:rPr>
              <a:t>三大原理</a:t>
            </a:r>
            <a:endParaRPr lang="zh-CN" altLang="en-US" dirty="0"/>
          </a:p>
        </p:txBody>
      </p:sp>
      <p:sp>
        <p:nvSpPr>
          <p:cNvPr id="3" name="页脚占位符 2">
            <a:extLst>
              <a:ext uri="{FF2B5EF4-FFF2-40B4-BE49-F238E27FC236}">
                <a16:creationId xmlns:a16="http://schemas.microsoft.com/office/drawing/2014/main" id="{6AEB2675-58D7-D37B-D230-8B8F0C21C01F}"/>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3120BBFB-4D7D-C8B2-C23F-B6456861C9F8}"/>
              </a:ext>
            </a:extLst>
          </p:cNvPr>
          <p:cNvSpPr>
            <a:spLocks noGrp="1"/>
          </p:cNvSpPr>
          <p:nvPr>
            <p:ph type="sldNum" sz="quarter" idx="12"/>
          </p:nvPr>
        </p:nvSpPr>
        <p:spPr/>
        <p:txBody>
          <a:bodyPr/>
          <a:lstStyle/>
          <a:p>
            <a:fld id="{5DD3DB80-B894-403A-B48E-6FDC1A72010E}" type="slidenum">
              <a:rPr lang="zh-CN" altLang="en-US" smtClean="0"/>
              <a:t>56</a:t>
            </a:fld>
            <a:endParaRPr lang="zh-CN" altLang="en-US"/>
          </a:p>
        </p:txBody>
      </p:sp>
      <p:sp>
        <p:nvSpPr>
          <p:cNvPr id="5" name="文本框 4">
            <a:extLst>
              <a:ext uri="{FF2B5EF4-FFF2-40B4-BE49-F238E27FC236}">
                <a16:creationId xmlns:a16="http://schemas.microsoft.com/office/drawing/2014/main" id="{5E8C33D6-CAC6-DA8E-B6E1-B2428BF76070}"/>
              </a:ext>
            </a:extLst>
          </p:cNvPr>
          <p:cNvSpPr txBox="1"/>
          <p:nvPr/>
        </p:nvSpPr>
        <p:spPr>
          <a:xfrm>
            <a:off x="765313" y="1351721"/>
            <a:ext cx="9978887" cy="4154407"/>
          </a:xfrm>
          <a:prstGeom prst="rect">
            <a:avLst/>
          </a:prstGeom>
          <a:noFill/>
        </p:spPr>
        <p:txBody>
          <a:bodyPr wrap="square">
            <a:spAutoFit/>
          </a:bodyPr>
          <a:lstStyle/>
          <a:p>
            <a:pPr eaLnBrk="0">
              <a:lnSpc>
                <a:spcPct val="94000"/>
              </a:lnSpc>
            </a:pPr>
            <a:r>
              <a:rPr lang="zh-CN" altLang="en-US" sz="2800" dirty="0"/>
              <a:t>二、四流统</a:t>
            </a:r>
            <a:r>
              <a:rPr lang="zh-CN" altLang="en-US" sz="2800" spc="5" dirty="0"/>
              <a:t>一</a:t>
            </a:r>
            <a:endParaRPr lang="en-US" altLang="zh-CN" sz="2800" spc="5" dirty="0"/>
          </a:p>
          <a:p>
            <a:pPr algn="l" rtl="0" eaLnBrk="0">
              <a:lnSpc>
                <a:spcPct val="94000"/>
              </a:lnSpc>
            </a:pPr>
            <a:endParaRPr lang="en-US" altLang="zh-CN" sz="2800" dirty="0"/>
          </a:p>
          <a:p>
            <a:pPr marL="12700" marR="5080" indent="187325">
              <a:lnSpc>
                <a:spcPct val="150000"/>
              </a:lnSpc>
              <a:spcBef>
                <a:spcPts val="100"/>
              </a:spcBef>
            </a:pPr>
            <a:r>
              <a:rPr lang="zh-CN" altLang="en-US" sz="2000" b="1" dirty="0">
                <a:solidFill>
                  <a:srgbClr val="006FC0"/>
                </a:solidFill>
                <a:latin typeface="微软雅黑"/>
                <a:cs typeface="微软雅黑"/>
              </a:rPr>
              <a:t>四流合一</a:t>
            </a:r>
            <a:r>
              <a:rPr lang="zh-CN" altLang="en-US" sz="2000" b="1" spc="-5" dirty="0">
                <a:solidFill>
                  <a:srgbClr val="006FC0"/>
                </a:solidFill>
                <a:latin typeface="微软雅黑"/>
                <a:cs typeface="微软雅黑"/>
              </a:rPr>
              <a:t>”</a:t>
            </a:r>
            <a:r>
              <a:rPr lang="zh-CN" altLang="en-US" sz="2000" b="1" spc="-20" dirty="0">
                <a:solidFill>
                  <a:srgbClr val="006FC0"/>
                </a:solidFill>
                <a:latin typeface="微软雅黑"/>
                <a:cs typeface="微软雅黑"/>
              </a:rPr>
              <a:t> </a:t>
            </a:r>
            <a:r>
              <a:rPr lang="zh-CN" altLang="en-US" sz="2000" b="1" dirty="0">
                <a:solidFill>
                  <a:srgbClr val="006FC0"/>
                </a:solidFill>
                <a:latin typeface="微软雅黑"/>
                <a:cs typeface="微软雅黑"/>
              </a:rPr>
              <a:t>是指：</a:t>
            </a:r>
            <a:r>
              <a:rPr lang="zh-CN" altLang="en-US" sz="2000" b="1" dirty="0">
                <a:solidFill>
                  <a:srgbClr val="2B2B30"/>
                </a:solidFill>
                <a:latin typeface="微软雅黑"/>
                <a:cs typeface="微软雅黑"/>
              </a:rPr>
              <a:t>合同流、物流（或劳务流</a:t>
            </a:r>
            <a:r>
              <a:rPr lang="en-US" altLang="zh-CN" sz="2000" b="1" spc="-5" dirty="0">
                <a:solidFill>
                  <a:srgbClr val="2B2B30"/>
                </a:solidFill>
                <a:latin typeface="微软雅黑"/>
                <a:cs typeface="微软雅黑"/>
              </a:rPr>
              <a:t>)</a:t>
            </a:r>
            <a:r>
              <a:rPr lang="zh-CN" altLang="en-US" sz="2000" b="1" dirty="0">
                <a:solidFill>
                  <a:srgbClr val="2B2B30"/>
                </a:solidFill>
                <a:latin typeface="微软雅黑"/>
                <a:cs typeface="微软雅黑"/>
              </a:rPr>
              <a:t>、资金流和</a:t>
            </a:r>
            <a:r>
              <a:rPr lang="zh-CN" altLang="en-US" sz="2000" b="1" spc="-5" dirty="0">
                <a:solidFill>
                  <a:srgbClr val="2B2B30"/>
                </a:solidFill>
                <a:latin typeface="微软雅黑"/>
                <a:cs typeface="微软雅黑"/>
              </a:rPr>
              <a:t>票 </a:t>
            </a:r>
            <a:r>
              <a:rPr lang="zh-CN" altLang="en-US" sz="2000" b="1" dirty="0">
                <a:solidFill>
                  <a:srgbClr val="2B2B30"/>
                </a:solidFill>
                <a:latin typeface="微软雅黑"/>
                <a:cs typeface="微软雅黑"/>
              </a:rPr>
              <a:t>流的相互统一。具体而言</a:t>
            </a:r>
            <a:r>
              <a:rPr lang="zh-CN" altLang="en-US" sz="2000" b="1" spc="-5" dirty="0">
                <a:solidFill>
                  <a:srgbClr val="2B2B30"/>
                </a:solidFill>
                <a:latin typeface="微软雅黑"/>
                <a:cs typeface="微软雅黑"/>
              </a:rPr>
              <a:t>，</a:t>
            </a:r>
            <a:r>
              <a:rPr lang="zh-CN" altLang="en-US" sz="2000" b="1" spc="-95" dirty="0">
                <a:solidFill>
                  <a:srgbClr val="2B2B30"/>
                </a:solidFill>
                <a:latin typeface="微软雅黑"/>
                <a:cs typeface="微软雅黑"/>
              </a:rPr>
              <a:t> </a:t>
            </a:r>
            <a:r>
              <a:rPr lang="zh-CN" altLang="en-US" sz="2000" b="1" dirty="0">
                <a:solidFill>
                  <a:srgbClr val="2B2B30"/>
                </a:solidFill>
                <a:latin typeface="微软雅黑"/>
                <a:cs typeface="微软雅黑"/>
              </a:rPr>
              <a:t>“四流合一”是指合同中的销售方</a:t>
            </a:r>
            <a:r>
              <a:rPr lang="zh-CN" altLang="en-US" sz="2000" b="1" spc="-5" dirty="0">
                <a:solidFill>
                  <a:srgbClr val="2B2B30"/>
                </a:solidFill>
                <a:latin typeface="微软雅黑"/>
                <a:cs typeface="微软雅黑"/>
              </a:rPr>
              <a:t>、 </a:t>
            </a:r>
            <a:r>
              <a:rPr lang="zh-CN" altLang="en-US" sz="2000" b="1" dirty="0">
                <a:solidFill>
                  <a:srgbClr val="2B2B30"/>
                </a:solidFill>
                <a:latin typeface="微软雅黑"/>
                <a:cs typeface="微软雅黑"/>
              </a:rPr>
              <a:t>发货单或运输单中的发货人、收款凭证上的收款人、和增值</a:t>
            </a:r>
            <a:r>
              <a:rPr lang="zh-CN" altLang="en-US" sz="2000" b="1" spc="-5" dirty="0">
                <a:solidFill>
                  <a:srgbClr val="2B2B30"/>
                </a:solidFill>
                <a:latin typeface="微软雅黑"/>
                <a:cs typeface="微软雅黑"/>
              </a:rPr>
              <a:t>税</a:t>
            </a:r>
            <a:endParaRPr lang="zh-CN" altLang="en-US" sz="2000" dirty="0">
              <a:latin typeface="微软雅黑"/>
              <a:cs typeface="微软雅黑"/>
            </a:endParaRPr>
          </a:p>
          <a:p>
            <a:pPr marL="12700">
              <a:lnSpc>
                <a:spcPct val="100000"/>
              </a:lnSpc>
              <a:spcBef>
                <a:spcPts val="1680"/>
              </a:spcBef>
            </a:pPr>
            <a:r>
              <a:rPr lang="zh-CN" altLang="en-US" sz="2000" b="1" dirty="0">
                <a:solidFill>
                  <a:srgbClr val="2B2B30"/>
                </a:solidFill>
                <a:latin typeface="微软雅黑"/>
                <a:cs typeface="微软雅黑"/>
              </a:rPr>
              <a:t>发票上的开票人是同一个单位</a:t>
            </a:r>
            <a:r>
              <a:rPr lang="zh-CN" altLang="en-US" sz="2000" b="1" spc="-5" dirty="0">
                <a:solidFill>
                  <a:srgbClr val="2B2B30"/>
                </a:solidFill>
                <a:latin typeface="微软雅黑"/>
                <a:cs typeface="微软雅黑"/>
              </a:rPr>
              <a:t>。</a:t>
            </a:r>
            <a:endParaRPr lang="zh-CN" altLang="en-US" sz="2000" dirty="0">
              <a:latin typeface="微软雅黑"/>
              <a:cs typeface="微软雅黑"/>
            </a:endParaRPr>
          </a:p>
          <a:p>
            <a:pPr marL="12700" marR="497205" indent="187325">
              <a:lnSpc>
                <a:spcPct val="150000"/>
              </a:lnSpc>
            </a:pPr>
            <a:r>
              <a:rPr lang="zh-CN" altLang="en-US" sz="2000" b="1" dirty="0">
                <a:solidFill>
                  <a:srgbClr val="006FC0"/>
                </a:solidFill>
                <a:latin typeface="微软雅黑"/>
                <a:cs typeface="微软雅黑"/>
              </a:rPr>
              <a:t>“四流合一”实质上是：</a:t>
            </a:r>
            <a:r>
              <a:rPr lang="zh-CN" altLang="en-US" sz="2000" b="1" dirty="0">
                <a:solidFill>
                  <a:srgbClr val="2B2B30"/>
                </a:solidFill>
                <a:latin typeface="微软雅黑"/>
                <a:cs typeface="微软雅黑"/>
              </a:rPr>
              <a:t>物流（或劳务流</a:t>
            </a:r>
            <a:r>
              <a:rPr lang="en-US" altLang="zh-CN" sz="2000" b="1" spc="-5" dirty="0">
                <a:solidFill>
                  <a:srgbClr val="2B2B30"/>
                </a:solidFill>
                <a:latin typeface="微软雅黑"/>
                <a:cs typeface="微软雅黑"/>
              </a:rPr>
              <a:t>)</a:t>
            </a:r>
            <a:r>
              <a:rPr lang="zh-CN" altLang="en-US" sz="2000" b="1" dirty="0">
                <a:solidFill>
                  <a:srgbClr val="2B2B30"/>
                </a:solidFill>
                <a:latin typeface="微软雅黑"/>
                <a:cs typeface="微软雅黑"/>
              </a:rPr>
              <a:t>、资金流和票流</a:t>
            </a:r>
            <a:r>
              <a:rPr lang="zh-CN" altLang="en-US" sz="2000" b="1" spc="-5" dirty="0">
                <a:solidFill>
                  <a:srgbClr val="2B2B30"/>
                </a:solidFill>
                <a:latin typeface="微软雅黑"/>
                <a:cs typeface="微软雅黑"/>
              </a:rPr>
              <a:t>的 </a:t>
            </a:r>
            <a:r>
              <a:rPr lang="zh-CN" altLang="en-US" sz="2000" b="1" dirty="0">
                <a:solidFill>
                  <a:srgbClr val="2B2B30"/>
                </a:solidFill>
                <a:latin typeface="微软雅黑"/>
                <a:cs typeface="微软雅黑"/>
              </a:rPr>
              <a:t>相互统一即“三流合一”</a:t>
            </a:r>
            <a:r>
              <a:rPr lang="zh-CN" altLang="en-US" sz="2000" b="1" spc="-5" dirty="0">
                <a:solidFill>
                  <a:srgbClr val="2B2B30"/>
                </a:solidFill>
                <a:latin typeface="微软雅黑"/>
                <a:cs typeface="微软雅黑"/>
              </a:rPr>
              <a:t>。</a:t>
            </a:r>
            <a:endParaRPr lang="zh-CN" altLang="en-US" sz="2000" dirty="0">
              <a:latin typeface="微软雅黑"/>
              <a:cs typeface="微软雅黑"/>
            </a:endParaRPr>
          </a:p>
          <a:p>
            <a:pPr algn="l" rtl="0" eaLnBrk="0">
              <a:lnSpc>
                <a:spcPct val="94000"/>
              </a:lnSpc>
            </a:pPr>
            <a:endParaRPr lang="en-US" altLang="zh-CN" sz="2800" dirty="0"/>
          </a:p>
        </p:txBody>
      </p:sp>
    </p:spTree>
    <p:extLst>
      <p:ext uri="{BB962C8B-B14F-4D97-AF65-F5344CB8AC3E}">
        <p14:creationId xmlns:p14="http://schemas.microsoft.com/office/powerpoint/2010/main" val="16706128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65CE464-F4A7-5118-07E3-EAFF4B43DAB7}"/>
              </a:ext>
            </a:extLst>
          </p:cNvPr>
          <p:cNvSpPr>
            <a:spLocks noGrp="1"/>
          </p:cNvSpPr>
          <p:nvPr>
            <p:ph type="title"/>
          </p:nvPr>
        </p:nvSpPr>
        <p:spPr/>
        <p:txBody>
          <a:bodyPr/>
          <a:lstStyle/>
          <a:p>
            <a:r>
              <a:rPr lang="zh-CN" altLang="en-US" sz="2800" b="1" dirty="0">
                <a:solidFill>
                  <a:srgbClr val="A20000"/>
                </a:solidFill>
              </a:rPr>
              <a:t>税务管控</a:t>
            </a:r>
            <a:r>
              <a:rPr lang="en-US" altLang="zh-CN" sz="2800" b="1" dirty="0">
                <a:solidFill>
                  <a:srgbClr val="A20000"/>
                </a:solidFill>
              </a:rPr>
              <a:t>——</a:t>
            </a:r>
            <a:r>
              <a:rPr lang="zh-CN" altLang="en-US" sz="2800" b="1" dirty="0">
                <a:solidFill>
                  <a:srgbClr val="A20000"/>
                </a:solidFill>
              </a:rPr>
              <a:t>三大原理</a:t>
            </a:r>
            <a:endParaRPr lang="zh-CN" altLang="en-US" dirty="0"/>
          </a:p>
        </p:txBody>
      </p:sp>
      <p:sp>
        <p:nvSpPr>
          <p:cNvPr id="3" name="页脚占位符 2">
            <a:extLst>
              <a:ext uri="{FF2B5EF4-FFF2-40B4-BE49-F238E27FC236}">
                <a16:creationId xmlns:a16="http://schemas.microsoft.com/office/drawing/2014/main" id="{6AEB2675-58D7-D37B-D230-8B8F0C21C01F}"/>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3120BBFB-4D7D-C8B2-C23F-B6456861C9F8}"/>
              </a:ext>
            </a:extLst>
          </p:cNvPr>
          <p:cNvSpPr>
            <a:spLocks noGrp="1"/>
          </p:cNvSpPr>
          <p:nvPr>
            <p:ph type="sldNum" sz="quarter" idx="12"/>
          </p:nvPr>
        </p:nvSpPr>
        <p:spPr/>
        <p:txBody>
          <a:bodyPr/>
          <a:lstStyle/>
          <a:p>
            <a:fld id="{5DD3DB80-B894-403A-B48E-6FDC1A72010E}" type="slidenum">
              <a:rPr lang="zh-CN" altLang="en-US" smtClean="0"/>
              <a:t>57</a:t>
            </a:fld>
            <a:endParaRPr lang="zh-CN" altLang="en-US"/>
          </a:p>
        </p:txBody>
      </p:sp>
      <p:sp>
        <p:nvSpPr>
          <p:cNvPr id="5" name="文本框 4">
            <a:extLst>
              <a:ext uri="{FF2B5EF4-FFF2-40B4-BE49-F238E27FC236}">
                <a16:creationId xmlns:a16="http://schemas.microsoft.com/office/drawing/2014/main" id="{5E8C33D6-CAC6-DA8E-B6E1-B2428BF76070}"/>
              </a:ext>
            </a:extLst>
          </p:cNvPr>
          <p:cNvSpPr txBox="1"/>
          <p:nvPr/>
        </p:nvSpPr>
        <p:spPr>
          <a:xfrm>
            <a:off x="765313" y="1351721"/>
            <a:ext cx="9978887" cy="5278817"/>
          </a:xfrm>
          <a:prstGeom prst="rect">
            <a:avLst/>
          </a:prstGeom>
          <a:noFill/>
        </p:spPr>
        <p:txBody>
          <a:bodyPr wrap="square">
            <a:spAutoFit/>
          </a:bodyPr>
          <a:lstStyle/>
          <a:p>
            <a:pPr eaLnBrk="0">
              <a:lnSpc>
                <a:spcPct val="94000"/>
              </a:lnSpc>
            </a:pPr>
            <a:r>
              <a:rPr lang="zh-CN" altLang="en-US" sz="2800" dirty="0"/>
              <a:t>三、三价统</a:t>
            </a:r>
            <a:r>
              <a:rPr lang="zh-CN" altLang="en-US" sz="2800" spc="5" dirty="0"/>
              <a:t>一</a:t>
            </a:r>
            <a:endParaRPr lang="en-US" altLang="zh-CN" sz="2800" spc="5" dirty="0"/>
          </a:p>
          <a:p>
            <a:pPr eaLnBrk="0">
              <a:lnSpc>
                <a:spcPct val="94000"/>
              </a:lnSpc>
            </a:pPr>
            <a:endParaRPr lang="en-US" altLang="zh-CN" sz="2800" dirty="0"/>
          </a:p>
          <a:p>
            <a:pPr marL="742315" indent="-729615">
              <a:lnSpc>
                <a:spcPct val="100000"/>
              </a:lnSpc>
              <a:spcBef>
                <a:spcPts val="100"/>
              </a:spcBef>
              <a:buClr>
                <a:srgbClr val="FF0000"/>
              </a:buClr>
              <a:buFont typeface="Wingdings"/>
              <a:buChar char=""/>
              <a:tabLst>
                <a:tab pos="741680" algn="l"/>
                <a:tab pos="742315" algn="l"/>
              </a:tabLst>
            </a:pPr>
            <a:r>
              <a:rPr lang="zh-CN" altLang="en-US" sz="2000" b="1" dirty="0">
                <a:solidFill>
                  <a:srgbClr val="006FC0"/>
                </a:solidFill>
                <a:latin typeface="微软雅黑"/>
                <a:cs typeface="微软雅黑"/>
              </a:rPr>
              <a:t>三价统一的内涵：合同价、发票价和决算价的统一</a:t>
            </a:r>
            <a:endParaRPr lang="en-US" altLang="zh-CN" sz="2000" b="1" dirty="0">
              <a:solidFill>
                <a:srgbClr val="006FC0"/>
              </a:solidFill>
              <a:latin typeface="微软雅黑"/>
              <a:cs typeface="微软雅黑"/>
            </a:endParaRPr>
          </a:p>
          <a:p>
            <a:pPr marL="12700">
              <a:lnSpc>
                <a:spcPct val="100000"/>
              </a:lnSpc>
              <a:spcBef>
                <a:spcPts val="100"/>
              </a:spcBef>
              <a:buClr>
                <a:srgbClr val="FF0000"/>
              </a:buClr>
              <a:tabLst>
                <a:tab pos="741680" algn="l"/>
                <a:tab pos="742315" algn="l"/>
              </a:tabLst>
            </a:pPr>
            <a:endParaRPr lang="zh-CN" altLang="en-US" sz="2000" dirty="0">
              <a:latin typeface="微软雅黑"/>
              <a:cs typeface="微软雅黑"/>
            </a:endParaRPr>
          </a:p>
          <a:p>
            <a:pPr marL="469900" marR="5080" indent="-457200" algn="just">
              <a:lnSpc>
                <a:spcPct val="200000"/>
              </a:lnSpc>
              <a:buClr>
                <a:srgbClr val="FF0000"/>
              </a:buClr>
              <a:buFont typeface="Wingdings"/>
              <a:buChar char=""/>
              <a:tabLst>
                <a:tab pos="469900" algn="l"/>
              </a:tabLst>
            </a:pPr>
            <a:r>
              <a:rPr lang="zh-CN" altLang="en-US" sz="2000" b="1" dirty="0">
                <a:solidFill>
                  <a:srgbClr val="2B2B30"/>
                </a:solidFill>
                <a:latin typeface="微软雅黑"/>
                <a:cs typeface="微软雅黑"/>
              </a:rPr>
              <a:t>所谓的“三价统一”是指符合民法规定具有法律效力的合同或协议上注明 的价格、发票上填写的金额和结算价格都必须是相等的。</a:t>
            </a:r>
            <a:endParaRPr lang="zh-CN" altLang="en-US" sz="2000" dirty="0">
              <a:latin typeface="微软雅黑"/>
              <a:cs typeface="微软雅黑"/>
            </a:endParaRPr>
          </a:p>
          <a:p>
            <a:pPr marL="469900" marR="5080" indent="-457200" algn="just">
              <a:lnSpc>
                <a:spcPct val="200000"/>
              </a:lnSpc>
              <a:buClr>
                <a:srgbClr val="FF0000"/>
              </a:buClr>
              <a:buFont typeface="Wingdings"/>
              <a:buChar char=""/>
              <a:tabLst>
                <a:tab pos="469900" algn="l"/>
              </a:tabLst>
            </a:pPr>
            <a:r>
              <a:rPr lang="zh-CN" altLang="en-US" sz="2000" b="1" dirty="0">
                <a:solidFill>
                  <a:srgbClr val="2B2B30"/>
                </a:solidFill>
                <a:latin typeface="微软雅黑"/>
                <a:cs typeface="微软雅黑"/>
              </a:rPr>
              <a:t>实践中，发票上的金额是根据结算价而开具的。如果发票上的金额大于结算价，则一定是虚开发票；如果发票上的金额小于结算价，则企业有隐瞒 收入之嫌疑。</a:t>
            </a:r>
            <a:endParaRPr lang="zh-CN" altLang="en-US" sz="2000" dirty="0">
              <a:latin typeface="微软雅黑"/>
              <a:cs typeface="微软雅黑"/>
            </a:endParaRPr>
          </a:p>
          <a:p>
            <a:pPr eaLnBrk="0">
              <a:lnSpc>
                <a:spcPct val="94000"/>
              </a:lnSpc>
            </a:pPr>
            <a:endParaRPr lang="en-US" altLang="zh-CN" sz="2000" dirty="0">
              <a:solidFill>
                <a:srgbClr val="FF0000"/>
              </a:solidFill>
              <a:latin typeface="微软雅黑"/>
              <a:cs typeface="微软雅黑"/>
            </a:endParaRPr>
          </a:p>
          <a:p>
            <a:pPr eaLnBrk="0">
              <a:lnSpc>
                <a:spcPct val="94000"/>
              </a:lnSpc>
            </a:pPr>
            <a:r>
              <a:rPr lang="zh-CN" altLang="en-US" sz="2000" dirty="0">
                <a:latin typeface="微软雅黑"/>
                <a:cs typeface="微软雅黑"/>
              </a:rPr>
              <a:t>关于合同价、发票价和结算价的相互统一问题，必须注意一个前提条件</a:t>
            </a:r>
            <a:r>
              <a:rPr lang="zh-CN" altLang="en-US" sz="2000" spc="-5" dirty="0">
                <a:latin typeface="微软雅黑"/>
                <a:cs typeface="微软雅黑"/>
              </a:rPr>
              <a:t>：</a:t>
            </a:r>
            <a:r>
              <a:rPr lang="zh-CN" altLang="en-US" sz="2000" b="1" dirty="0">
                <a:solidFill>
                  <a:srgbClr val="FF0000"/>
                </a:solidFill>
                <a:latin typeface="微软雅黑"/>
                <a:cs typeface="微软雅黑"/>
              </a:rPr>
              <a:t>合同上的价格是符合民法规定有效合同上载明的价格，而不是阴阳合同或黑白合同上注明的价格。</a:t>
            </a:r>
            <a:endParaRPr lang="zh-CN" altLang="en-US" sz="2000" dirty="0">
              <a:solidFill>
                <a:srgbClr val="FF0000"/>
              </a:solidFill>
              <a:latin typeface="微软雅黑"/>
              <a:cs typeface="微软雅黑"/>
            </a:endParaRPr>
          </a:p>
          <a:p>
            <a:pPr algn="l" rtl="0" eaLnBrk="0">
              <a:lnSpc>
                <a:spcPct val="94000"/>
              </a:lnSpc>
            </a:pPr>
            <a:endParaRPr lang="en-US" altLang="zh-CN" sz="2800" dirty="0"/>
          </a:p>
        </p:txBody>
      </p:sp>
    </p:spTree>
    <p:extLst>
      <p:ext uri="{BB962C8B-B14F-4D97-AF65-F5344CB8AC3E}">
        <p14:creationId xmlns:p14="http://schemas.microsoft.com/office/powerpoint/2010/main" val="341599255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9E86803-C555-7F04-1AE7-D842685382FF}"/>
              </a:ext>
            </a:extLst>
          </p:cNvPr>
          <p:cNvSpPr>
            <a:spLocks noGrp="1"/>
          </p:cNvSpPr>
          <p:nvPr>
            <p:ph type="title"/>
          </p:nvPr>
        </p:nvSpPr>
        <p:spPr/>
        <p:txBody>
          <a:bodyPr/>
          <a:lstStyle/>
          <a:p>
            <a:r>
              <a:rPr lang="zh-CN" altLang="en-US" sz="2800" b="1" dirty="0">
                <a:solidFill>
                  <a:srgbClr val="A20000"/>
                </a:solidFill>
              </a:rPr>
              <a:t>发票风险防范</a:t>
            </a:r>
            <a:endParaRPr lang="zh-CN" altLang="en-US" dirty="0"/>
          </a:p>
        </p:txBody>
      </p:sp>
      <p:sp>
        <p:nvSpPr>
          <p:cNvPr id="3" name="页脚占位符 2">
            <a:extLst>
              <a:ext uri="{FF2B5EF4-FFF2-40B4-BE49-F238E27FC236}">
                <a16:creationId xmlns:a16="http://schemas.microsoft.com/office/drawing/2014/main" id="{019D9313-2AFF-A615-779C-00610453CF7F}"/>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BABB837F-301F-404F-2A8E-131DF1A79588}"/>
              </a:ext>
            </a:extLst>
          </p:cNvPr>
          <p:cNvSpPr>
            <a:spLocks noGrp="1"/>
          </p:cNvSpPr>
          <p:nvPr>
            <p:ph type="sldNum" sz="quarter" idx="12"/>
          </p:nvPr>
        </p:nvSpPr>
        <p:spPr/>
        <p:txBody>
          <a:bodyPr/>
          <a:lstStyle/>
          <a:p>
            <a:fld id="{5DD3DB80-B894-403A-B48E-6FDC1A72010E}" type="slidenum">
              <a:rPr lang="zh-CN" altLang="en-US" smtClean="0"/>
              <a:t>58</a:t>
            </a:fld>
            <a:endParaRPr lang="zh-CN" altLang="en-US"/>
          </a:p>
        </p:txBody>
      </p:sp>
      <p:sp>
        <p:nvSpPr>
          <p:cNvPr id="5" name="textbox 392">
            <a:extLst>
              <a:ext uri="{FF2B5EF4-FFF2-40B4-BE49-F238E27FC236}">
                <a16:creationId xmlns:a16="http://schemas.microsoft.com/office/drawing/2014/main" id="{CB735A60-E738-4D94-9FE0-5D476E8D3756}"/>
              </a:ext>
            </a:extLst>
          </p:cNvPr>
          <p:cNvSpPr/>
          <p:nvPr/>
        </p:nvSpPr>
        <p:spPr>
          <a:xfrm>
            <a:off x="1014730" y="2236303"/>
            <a:ext cx="9802495" cy="3053881"/>
          </a:xfrm>
          <a:prstGeom prst="rect">
            <a:avLst/>
          </a:prstGeom>
          <a:noFill/>
          <a:ln w="0" cap="flat">
            <a:noFill/>
            <a:prstDash val="solid"/>
            <a:miter lim="0"/>
          </a:ln>
        </p:spPr>
        <p:txBody>
          <a:bodyPr vert="horz" wrap="square" lIns="0" tIns="0" rIns="0" bIns="0"/>
          <a:lstStyle/>
          <a:p>
            <a:pPr algn="l" rtl="0" eaLnBrk="0">
              <a:lnSpc>
                <a:spcPct val="162000"/>
              </a:lnSpc>
            </a:pPr>
            <a:endParaRPr sz="100" dirty="0">
              <a:latin typeface="Arial" panose="020B0604020202020204"/>
              <a:ea typeface="Arial" panose="020B0604020202020204"/>
              <a:cs typeface="Arial" panose="020B0604020202020204"/>
            </a:endParaRPr>
          </a:p>
          <a:p>
            <a:pPr marL="469900" indent="-457200">
              <a:lnSpc>
                <a:spcPct val="100000"/>
              </a:lnSpc>
              <a:spcBef>
                <a:spcPts val="105"/>
              </a:spcBef>
              <a:buClr>
                <a:srgbClr val="FF0000"/>
              </a:buClr>
              <a:buFont typeface="Wingdings"/>
              <a:buChar char=""/>
              <a:tabLst>
                <a:tab pos="469900" algn="l"/>
              </a:tabLst>
            </a:pPr>
            <a:r>
              <a:rPr lang="zh-CN" altLang="en-US" sz="2000" dirty="0">
                <a:solidFill>
                  <a:srgbClr val="2B2B30"/>
                </a:solidFill>
                <a:latin typeface="微软雅黑"/>
                <a:cs typeface="微软雅黑"/>
              </a:rPr>
              <a:t>加强对增值税发票的监</a:t>
            </a:r>
            <a:r>
              <a:rPr lang="zh-CN" altLang="en-US" sz="2000" spc="5" dirty="0">
                <a:solidFill>
                  <a:srgbClr val="2B2B30"/>
                </a:solidFill>
                <a:latin typeface="微软雅黑"/>
                <a:cs typeface="微软雅黑"/>
              </a:rPr>
              <a:t>管</a:t>
            </a:r>
            <a:endParaRPr lang="zh-CN" altLang="en-US" sz="2000" dirty="0">
              <a:latin typeface="微软雅黑"/>
              <a:cs typeface="微软雅黑"/>
            </a:endParaRPr>
          </a:p>
          <a:p>
            <a:pPr>
              <a:lnSpc>
                <a:spcPct val="100000"/>
              </a:lnSpc>
              <a:spcBef>
                <a:spcPts val="60"/>
              </a:spcBef>
              <a:buClr>
                <a:srgbClr val="FF0000"/>
              </a:buClr>
              <a:buFont typeface="Wingdings"/>
              <a:buChar char=""/>
            </a:pPr>
            <a:endParaRPr lang="zh-CN" altLang="en-US" sz="2000" dirty="0">
              <a:latin typeface="微软雅黑"/>
              <a:cs typeface="微软雅黑"/>
            </a:endParaRPr>
          </a:p>
          <a:p>
            <a:pPr marL="469900" indent="-457200">
              <a:lnSpc>
                <a:spcPct val="100000"/>
              </a:lnSpc>
              <a:buClr>
                <a:srgbClr val="FF0000"/>
              </a:buClr>
              <a:buFont typeface="Wingdings"/>
              <a:buChar char=""/>
              <a:tabLst>
                <a:tab pos="469900" algn="l"/>
              </a:tabLst>
            </a:pPr>
            <a:r>
              <a:rPr lang="zh-CN" altLang="en-US" sz="2000" dirty="0">
                <a:solidFill>
                  <a:srgbClr val="2B2B30"/>
                </a:solidFill>
                <a:latin typeface="微软雅黑"/>
                <a:cs typeface="微软雅黑"/>
              </a:rPr>
              <a:t>将增值税发票的申领、保管、开具、抵扣纳入规范管</a:t>
            </a:r>
            <a:r>
              <a:rPr lang="zh-CN" altLang="en-US" sz="2000" spc="5" dirty="0">
                <a:solidFill>
                  <a:srgbClr val="2B2B30"/>
                </a:solidFill>
                <a:latin typeface="微软雅黑"/>
                <a:cs typeface="微软雅黑"/>
              </a:rPr>
              <a:t>理</a:t>
            </a:r>
            <a:endParaRPr lang="zh-CN" altLang="en-US" sz="2000" dirty="0">
              <a:latin typeface="微软雅黑"/>
              <a:cs typeface="微软雅黑"/>
            </a:endParaRPr>
          </a:p>
          <a:p>
            <a:pPr>
              <a:lnSpc>
                <a:spcPct val="100000"/>
              </a:lnSpc>
              <a:spcBef>
                <a:spcPts val="60"/>
              </a:spcBef>
              <a:buClr>
                <a:srgbClr val="FF0000"/>
              </a:buClr>
              <a:buFont typeface="Wingdings"/>
              <a:buChar char=""/>
            </a:pPr>
            <a:endParaRPr lang="zh-CN" altLang="en-US" sz="2000" dirty="0">
              <a:latin typeface="微软雅黑"/>
              <a:cs typeface="微软雅黑"/>
            </a:endParaRPr>
          </a:p>
          <a:p>
            <a:pPr marL="469900" indent="-457200">
              <a:lnSpc>
                <a:spcPct val="100000"/>
              </a:lnSpc>
              <a:buClr>
                <a:srgbClr val="FF0000"/>
              </a:buClr>
              <a:buFont typeface="Wingdings"/>
              <a:buChar char=""/>
              <a:tabLst>
                <a:tab pos="469900" algn="l"/>
              </a:tabLst>
            </a:pPr>
            <a:r>
              <a:rPr lang="zh-CN" altLang="en-US" sz="2000" dirty="0">
                <a:solidFill>
                  <a:srgbClr val="2B2B30"/>
                </a:solidFill>
                <a:latin typeface="微软雅黑"/>
                <a:cs typeface="微软雅黑"/>
              </a:rPr>
              <a:t>发票作废</a:t>
            </a:r>
            <a:r>
              <a:rPr lang="en-US" altLang="zh-CN" sz="2000" spc="-5" dirty="0">
                <a:solidFill>
                  <a:srgbClr val="2B2B30"/>
                </a:solidFill>
                <a:latin typeface="微软雅黑"/>
                <a:cs typeface="微软雅黑"/>
              </a:rPr>
              <a:t>20%</a:t>
            </a:r>
            <a:r>
              <a:rPr lang="zh-CN" altLang="en-US" sz="2000" dirty="0">
                <a:solidFill>
                  <a:srgbClr val="2B2B30"/>
                </a:solidFill>
                <a:latin typeface="微软雅黑"/>
                <a:cs typeface="微软雅黑"/>
              </a:rPr>
              <a:t>将会预</a:t>
            </a:r>
            <a:r>
              <a:rPr lang="zh-CN" altLang="en-US" sz="2000" spc="5" dirty="0">
                <a:solidFill>
                  <a:srgbClr val="2B2B30"/>
                </a:solidFill>
                <a:latin typeface="微软雅黑"/>
                <a:cs typeface="微软雅黑"/>
              </a:rPr>
              <a:t>警</a:t>
            </a:r>
            <a:endParaRPr lang="en-US" altLang="zh-CN" sz="2000" spc="5" dirty="0">
              <a:solidFill>
                <a:srgbClr val="2B2B30"/>
              </a:solidFill>
              <a:latin typeface="微软雅黑"/>
              <a:cs typeface="微软雅黑"/>
            </a:endParaRPr>
          </a:p>
          <a:p>
            <a:pPr marL="469900" indent="-457200">
              <a:lnSpc>
                <a:spcPct val="100000"/>
              </a:lnSpc>
              <a:buClr>
                <a:srgbClr val="FF0000"/>
              </a:buClr>
              <a:buFont typeface="Wingdings"/>
              <a:buChar char=""/>
              <a:tabLst>
                <a:tab pos="469900" algn="l"/>
              </a:tabLst>
            </a:pPr>
            <a:endParaRPr lang="en-US" altLang="zh-CN" sz="2000" spc="5" dirty="0">
              <a:solidFill>
                <a:srgbClr val="2B2B30"/>
              </a:solidFill>
              <a:latin typeface="微软雅黑"/>
              <a:cs typeface="微软雅黑"/>
            </a:endParaRPr>
          </a:p>
          <a:p>
            <a:pPr marL="469900" indent="-457200">
              <a:lnSpc>
                <a:spcPct val="100000"/>
              </a:lnSpc>
              <a:buClr>
                <a:srgbClr val="FF0000"/>
              </a:buClr>
              <a:buFont typeface="Wingdings"/>
              <a:buChar char=""/>
              <a:tabLst>
                <a:tab pos="469900" algn="l"/>
              </a:tabLst>
            </a:pPr>
            <a:r>
              <a:rPr lang="zh-CN" altLang="en-US" sz="2000" spc="5" dirty="0">
                <a:solidFill>
                  <a:srgbClr val="2B2B30"/>
                </a:solidFill>
                <a:latin typeface="微软雅黑"/>
                <a:cs typeface="微软雅黑"/>
              </a:rPr>
              <a:t>关注发票红冲数量</a:t>
            </a:r>
            <a:endParaRPr lang="en-US" altLang="zh-CN" sz="2000" spc="5" dirty="0">
              <a:solidFill>
                <a:srgbClr val="2B2B30"/>
              </a:solidFill>
              <a:latin typeface="微软雅黑"/>
              <a:cs typeface="微软雅黑"/>
            </a:endParaRPr>
          </a:p>
          <a:p>
            <a:pPr marL="469900" indent="-457200">
              <a:lnSpc>
                <a:spcPct val="100000"/>
              </a:lnSpc>
              <a:buClr>
                <a:srgbClr val="FF0000"/>
              </a:buClr>
              <a:buFont typeface="Wingdings"/>
              <a:buChar char=""/>
              <a:tabLst>
                <a:tab pos="469900" algn="l"/>
              </a:tabLst>
            </a:pPr>
            <a:endParaRPr lang="en-US" altLang="zh-CN" sz="2000" spc="5" dirty="0">
              <a:solidFill>
                <a:srgbClr val="2B2B30"/>
              </a:solidFill>
              <a:latin typeface="微软雅黑"/>
              <a:cs typeface="微软雅黑"/>
            </a:endParaRPr>
          </a:p>
          <a:p>
            <a:pPr marL="12700">
              <a:lnSpc>
                <a:spcPct val="100000"/>
              </a:lnSpc>
              <a:buClr>
                <a:srgbClr val="FF0000"/>
              </a:buClr>
              <a:tabLst>
                <a:tab pos="469900" algn="l"/>
              </a:tabLst>
            </a:pPr>
            <a:endParaRPr lang="zh-CN" altLang="en-US" sz="2000" dirty="0">
              <a:latin typeface="微软雅黑"/>
              <a:cs typeface="微软雅黑"/>
            </a:endParaRPr>
          </a:p>
          <a:p>
            <a:pPr indent="0" algn="l" rtl="0" eaLnBrk="0" fontAlgn="auto">
              <a:lnSpc>
                <a:spcPct val="200000"/>
              </a:lnSpc>
            </a:pPr>
            <a:endParaRPr lang="en-US" altLang="zh-CN" sz="2000" dirty="0">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198378925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9755597-78D1-2535-9492-E9DBEBADAAD6}"/>
              </a:ext>
            </a:extLst>
          </p:cNvPr>
          <p:cNvSpPr>
            <a:spLocks noGrp="1"/>
          </p:cNvSpPr>
          <p:nvPr>
            <p:ph type="title"/>
          </p:nvPr>
        </p:nvSpPr>
        <p:spPr/>
        <p:txBody>
          <a:bodyPr/>
          <a:lstStyle/>
          <a:p>
            <a:r>
              <a:rPr lang="zh-CN" altLang="en-US" sz="2800" spc="-5" dirty="0"/>
              <a:t>金税四期下税务风险应对的</a:t>
            </a:r>
            <a:r>
              <a:rPr lang="en-US" altLang="zh-CN" sz="2800" spc="-5" dirty="0"/>
              <a:t>5</a:t>
            </a:r>
            <a:r>
              <a:rPr lang="zh-CN" altLang="en-US" sz="2800" spc="-5" dirty="0"/>
              <a:t>项举</a:t>
            </a:r>
            <a:r>
              <a:rPr lang="zh-CN" altLang="en-US" sz="2800" spc="5" dirty="0"/>
              <a:t>措</a:t>
            </a:r>
            <a:endParaRPr lang="zh-CN" altLang="en-US" dirty="0"/>
          </a:p>
        </p:txBody>
      </p:sp>
      <p:sp>
        <p:nvSpPr>
          <p:cNvPr id="3" name="页脚占位符 2">
            <a:extLst>
              <a:ext uri="{FF2B5EF4-FFF2-40B4-BE49-F238E27FC236}">
                <a16:creationId xmlns:a16="http://schemas.microsoft.com/office/drawing/2014/main" id="{F17B4076-0BB7-82A6-42D6-B7AE0B53E39B}"/>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3E3619BC-4E36-7D92-5324-C7E3F0E4A489}"/>
              </a:ext>
            </a:extLst>
          </p:cNvPr>
          <p:cNvSpPr>
            <a:spLocks noGrp="1"/>
          </p:cNvSpPr>
          <p:nvPr>
            <p:ph type="sldNum" sz="quarter" idx="12"/>
          </p:nvPr>
        </p:nvSpPr>
        <p:spPr/>
        <p:txBody>
          <a:bodyPr/>
          <a:lstStyle/>
          <a:p>
            <a:fld id="{5DD3DB80-B894-403A-B48E-6FDC1A72010E}" type="slidenum">
              <a:rPr lang="zh-CN" altLang="en-US" smtClean="0"/>
              <a:t>59</a:t>
            </a:fld>
            <a:endParaRPr lang="zh-CN" altLang="en-US"/>
          </a:p>
        </p:txBody>
      </p:sp>
      <p:sp>
        <p:nvSpPr>
          <p:cNvPr id="5" name="object 4">
            <a:extLst>
              <a:ext uri="{FF2B5EF4-FFF2-40B4-BE49-F238E27FC236}">
                <a16:creationId xmlns:a16="http://schemas.microsoft.com/office/drawing/2014/main" id="{48E3384C-47D1-78C3-E156-04A6897F4EA5}"/>
              </a:ext>
            </a:extLst>
          </p:cNvPr>
          <p:cNvSpPr txBox="1"/>
          <p:nvPr/>
        </p:nvSpPr>
        <p:spPr>
          <a:xfrm>
            <a:off x="786255" y="1134088"/>
            <a:ext cx="10083800" cy="5467972"/>
          </a:xfrm>
          <a:prstGeom prst="rect">
            <a:avLst/>
          </a:prstGeom>
        </p:spPr>
        <p:txBody>
          <a:bodyPr vert="horz" wrap="square" lIns="0" tIns="195580" rIns="0" bIns="0" rtlCol="0">
            <a:spAutoFit/>
          </a:bodyPr>
          <a:lstStyle/>
          <a:p>
            <a:pPr marL="12700">
              <a:lnSpc>
                <a:spcPct val="100000"/>
              </a:lnSpc>
              <a:spcBef>
                <a:spcPts val="1540"/>
              </a:spcBef>
            </a:pPr>
            <a:r>
              <a:rPr sz="2400" b="1" spc="-5" dirty="0">
                <a:solidFill>
                  <a:srgbClr val="2B2B30"/>
                </a:solidFill>
                <a:latin typeface="微软雅黑"/>
                <a:cs typeface="微软雅黑"/>
              </a:rPr>
              <a:t>1</a:t>
            </a:r>
            <a:r>
              <a:rPr sz="2400" b="1" dirty="0">
                <a:solidFill>
                  <a:srgbClr val="2B2B30"/>
                </a:solidFill>
                <a:latin typeface="微软雅黑"/>
                <a:cs typeface="微软雅黑"/>
              </a:rPr>
              <a:t>、梳理薄弱环节：</a:t>
            </a:r>
            <a:endParaRPr sz="2400" dirty="0">
              <a:latin typeface="微软雅黑"/>
              <a:cs typeface="微软雅黑"/>
            </a:endParaRPr>
          </a:p>
          <a:p>
            <a:pPr marL="12700" marR="5080">
              <a:lnSpc>
                <a:spcPct val="150000"/>
              </a:lnSpc>
            </a:pPr>
            <a:r>
              <a:rPr dirty="0">
                <a:latin typeface="微软雅黑"/>
                <a:cs typeface="微软雅黑"/>
              </a:rPr>
              <a:t>从源头上防范税务风险，保证各部门之间的信息沟通顺畅，确保在对外部不 同政府部门提供信息时的一致性。</a:t>
            </a:r>
          </a:p>
          <a:p>
            <a:pPr>
              <a:lnSpc>
                <a:spcPct val="100000"/>
              </a:lnSpc>
              <a:spcBef>
                <a:spcPts val="70"/>
              </a:spcBef>
            </a:pPr>
            <a:endParaRPr sz="2300" dirty="0">
              <a:latin typeface="微软雅黑"/>
              <a:cs typeface="微软雅黑"/>
            </a:endParaRPr>
          </a:p>
          <a:p>
            <a:pPr marL="12700">
              <a:lnSpc>
                <a:spcPct val="100000"/>
              </a:lnSpc>
            </a:pPr>
            <a:r>
              <a:rPr sz="2400" b="1" spc="-5" dirty="0">
                <a:solidFill>
                  <a:srgbClr val="2B2B30"/>
                </a:solidFill>
                <a:latin typeface="微软雅黑"/>
                <a:cs typeface="微软雅黑"/>
              </a:rPr>
              <a:t>2</a:t>
            </a:r>
            <a:r>
              <a:rPr sz="2400" b="1" dirty="0">
                <a:solidFill>
                  <a:srgbClr val="2B2B30"/>
                </a:solidFill>
                <a:latin typeface="微软雅黑"/>
                <a:cs typeface="微软雅黑"/>
              </a:rPr>
              <a:t>、重视程序的合规：</a:t>
            </a:r>
            <a:endParaRPr sz="2400" dirty="0">
              <a:latin typeface="微软雅黑"/>
              <a:cs typeface="微软雅黑"/>
            </a:endParaRPr>
          </a:p>
          <a:p>
            <a:pPr marL="12700" marR="5080">
              <a:lnSpc>
                <a:spcPct val="150000"/>
              </a:lnSpc>
            </a:pPr>
            <a:r>
              <a:rPr dirty="0">
                <a:solidFill>
                  <a:srgbClr val="2B2B30"/>
                </a:solidFill>
                <a:latin typeface="微软雅黑"/>
                <a:cs typeface="微软雅黑"/>
              </a:rPr>
              <a:t>遵守相关法规中的登记、备案、申报、变更等程序的要求。特殊情况要及时 </a:t>
            </a:r>
            <a:r>
              <a:rPr dirty="0" err="1">
                <a:solidFill>
                  <a:srgbClr val="2B2B30"/>
                </a:solidFill>
                <a:latin typeface="微软雅黑"/>
                <a:cs typeface="微软雅黑"/>
              </a:rPr>
              <a:t>与税务局进行沟通</a:t>
            </a:r>
            <a:r>
              <a:rPr dirty="0">
                <a:solidFill>
                  <a:srgbClr val="2B2B30"/>
                </a:solidFill>
                <a:latin typeface="微软雅黑"/>
                <a:cs typeface="微软雅黑"/>
              </a:rPr>
              <a:t>。</a:t>
            </a:r>
            <a:endParaRPr lang="en-US" dirty="0">
              <a:solidFill>
                <a:srgbClr val="2B2B30"/>
              </a:solidFill>
              <a:latin typeface="微软雅黑"/>
              <a:cs typeface="微软雅黑"/>
            </a:endParaRPr>
          </a:p>
          <a:p>
            <a:pPr marL="12700" marR="5080"/>
            <a:endParaRPr lang="en-US" sz="2400" b="1" spc="-5" dirty="0">
              <a:solidFill>
                <a:srgbClr val="2B2B30"/>
              </a:solidFill>
              <a:latin typeface="微软雅黑"/>
            </a:endParaRPr>
          </a:p>
          <a:p>
            <a:pPr marL="12700">
              <a:spcBef>
                <a:spcPts val="100"/>
              </a:spcBef>
            </a:pPr>
            <a:r>
              <a:rPr lang="en-US" altLang="zh-CN" sz="2400" b="1" spc="-5" dirty="0">
                <a:solidFill>
                  <a:srgbClr val="2B2B30"/>
                </a:solidFill>
                <a:latin typeface="微软雅黑"/>
              </a:rPr>
              <a:t>3</a:t>
            </a:r>
            <a:r>
              <a:rPr lang="zh-CN" altLang="en-US" sz="2400" b="1" spc="-5" dirty="0">
                <a:solidFill>
                  <a:srgbClr val="2B2B30"/>
                </a:solidFill>
                <a:latin typeface="微软雅黑"/>
              </a:rPr>
              <a:t>、没有真实业务发生的情况下，千万不要在市面上购进发票用于抵扣。</a:t>
            </a:r>
          </a:p>
          <a:p>
            <a:pPr>
              <a:lnSpc>
                <a:spcPct val="100000"/>
              </a:lnSpc>
              <a:spcBef>
                <a:spcPts val="20"/>
              </a:spcBef>
            </a:pPr>
            <a:endParaRPr lang="zh-CN" altLang="en-US" sz="1200" dirty="0">
              <a:latin typeface="微软雅黑"/>
              <a:cs typeface="微软雅黑"/>
            </a:endParaRPr>
          </a:p>
          <a:p>
            <a:pPr marL="12700">
              <a:lnSpc>
                <a:spcPct val="100000"/>
              </a:lnSpc>
            </a:pPr>
            <a:r>
              <a:rPr lang="zh-CN" altLang="en-US" sz="1800" dirty="0">
                <a:solidFill>
                  <a:srgbClr val="2B2B30"/>
                </a:solidFill>
                <a:latin typeface="微软雅黑"/>
                <a:cs typeface="微软雅黑"/>
              </a:rPr>
              <a:t>以下</a:t>
            </a:r>
            <a:r>
              <a:rPr lang="en-US" altLang="zh-CN" sz="1800" spc="-5" dirty="0">
                <a:solidFill>
                  <a:srgbClr val="2B2B30"/>
                </a:solidFill>
                <a:latin typeface="微软雅黑"/>
                <a:cs typeface="微软雅黑"/>
              </a:rPr>
              <a:t>3</a:t>
            </a:r>
            <a:r>
              <a:rPr lang="zh-CN" altLang="en-US" sz="1800" dirty="0">
                <a:solidFill>
                  <a:srgbClr val="2B2B30"/>
                </a:solidFill>
                <a:latin typeface="微软雅黑"/>
                <a:cs typeface="微软雅黑"/>
              </a:rPr>
              <a:t>种情况都是虚开，一定要注意！</a:t>
            </a:r>
            <a:endParaRPr lang="zh-CN" altLang="en-US" sz="1800" dirty="0">
              <a:latin typeface="微软雅黑"/>
              <a:cs typeface="微软雅黑"/>
            </a:endParaRPr>
          </a:p>
          <a:p>
            <a:pPr>
              <a:lnSpc>
                <a:spcPct val="100000"/>
              </a:lnSpc>
              <a:spcBef>
                <a:spcPts val="25"/>
              </a:spcBef>
            </a:pPr>
            <a:endParaRPr lang="zh-CN" altLang="en-US" sz="1200" dirty="0">
              <a:latin typeface="微软雅黑"/>
              <a:cs typeface="微软雅黑"/>
            </a:endParaRPr>
          </a:p>
          <a:p>
            <a:pPr marL="12700">
              <a:lnSpc>
                <a:spcPct val="100000"/>
              </a:lnSpc>
            </a:pPr>
            <a:r>
              <a:rPr lang="zh-CN" altLang="en-US" sz="1800" dirty="0">
                <a:solidFill>
                  <a:srgbClr val="2B2B30"/>
                </a:solidFill>
                <a:latin typeface="微软雅黑"/>
                <a:cs typeface="微软雅黑"/>
              </a:rPr>
              <a:t>①向甲方购物，通过甲方介绍，接受乙方开具的发票。</a:t>
            </a:r>
            <a:endParaRPr lang="zh-CN" altLang="en-US" sz="1800" dirty="0">
              <a:latin typeface="微软雅黑"/>
              <a:cs typeface="微软雅黑"/>
            </a:endParaRPr>
          </a:p>
          <a:p>
            <a:pPr>
              <a:lnSpc>
                <a:spcPct val="100000"/>
              </a:lnSpc>
              <a:spcBef>
                <a:spcPts val="20"/>
              </a:spcBef>
            </a:pPr>
            <a:endParaRPr lang="zh-CN" altLang="en-US" sz="1200" dirty="0">
              <a:latin typeface="微软雅黑"/>
              <a:cs typeface="微软雅黑"/>
            </a:endParaRPr>
          </a:p>
          <a:p>
            <a:pPr marL="12700">
              <a:lnSpc>
                <a:spcPct val="100000"/>
              </a:lnSpc>
            </a:pPr>
            <a:r>
              <a:rPr lang="zh-CN" altLang="en-US" sz="1800" dirty="0">
                <a:solidFill>
                  <a:srgbClr val="2B2B30"/>
                </a:solidFill>
                <a:latin typeface="微软雅黑"/>
                <a:cs typeface="微软雅黑"/>
              </a:rPr>
              <a:t>②购买甲商品，开具乙商品的发票。</a:t>
            </a:r>
            <a:endParaRPr lang="zh-CN" altLang="en-US" sz="1800" dirty="0">
              <a:latin typeface="微软雅黑"/>
              <a:cs typeface="微软雅黑"/>
            </a:endParaRPr>
          </a:p>
          <a:p>
            <a:pPr>
              <a:lnSpc>
                <a:spcPct val="100000"/>
              </a:lnSpc>
              <a:spcBef>
                <a:spcPts val="25"/>
              </a:spcBef>
            </a:pPr>
            <a:endParaRPr lang="zh-CN" altLang="en-US" sz="1200" dirty="0">
              <a:latin typeface="微软雅黑"/>
              <a:cs typeface="微软雅黑"/>
            </a:endParaRPr>
          </a:p>
          <a:p>
            <a:pPr marL="12700">
              <a:lnSpc>
                <a:spcPct val="100000"/>
              </a:lnSpc>
            </a:pPr>
            <a:r>
              <a:rPr lang="zh-CN" altLang="en-US" sz="1800" dirty="0">
                <a:solidFill>
                  <a:srgbClr val="2B2B30"/>
                </a:solidFill>
                <a:latin typeface="微软雅黑"/>
                <a:cs typeface="微软雅黑"/>
              </a:rPr>
              <a:t>③没有购物，直接购买发票。</a:t>
            </a:r>
            <a:endParaRPr lang="zh-CN" altLang="en-US" sz="1800" dirty="0">
              <a:latin typeface="微软雅黑"/>
              <a:cs typeface="微软雅黑"/>
            </a:endParaRPr>
          </a:p>
          <a:p>
            <a:pPr marL="12700" marR="5080">
              <a:lnSpc>
                <a:spcPct val="150000"/>
              </a:lnSpc>
            </a:pPr>
            <a:endParaRPr dirty="0">
              <a:latin typeface="微软雅黑"/>
              <a:cs typeface="微软雅黑"/>
            </a:endParaRPr>
          </a:p>
        </p:txBody>
      </p:sp>
    </p:spTree>
    <p:extLst>
      <p:ext uri="{BB962C8B-B14F-4D97-AF65-F5344CB8AC3E}">
        <p14:creationId xmlns:p14="http://schemas.microsoft.com/office/powerpoint/2010/main" val="27085342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9755597-78D1-2535-9492-E9DBEBADAAD6}"/>
              </a:ext>
            </a:extLst>
          </p:cNvPr>
          <p:cNvSpPr>
            <a:spLocks noGrp="1"/>
          </p:cNvSpPr>
          <p:nvPr>
            <p:ph type="title"/>
          </p:nvPr>
        </p:nvSpPr>
        <p:spPr/>
        <p:txBody>
          <a:bodyPr/>
          <a:lstStyle/>
          <a:p>
            <a:r>
              <a:rPr lang="zh-CN" altLang="en-US" sz="2800" spc="-5" dirty="0"/>
              <a:t>金税四期下税务风险应对的</a:t>
            </a:r>
            <a:r>
              <a:rPr lang="en-US" altLang="zh-CN" sz="2800" spc="-5" dirty="0"/>
              <a:t>5</a:t>
            </a:r>
            <a:r>
              <a:rPr lang="zh-CN" altLang="en-US" sz="2800" spc="-5" dirty="0"/>
              <a:t>项举</a:t>
            </a:r>
            <a:r>
              <a:rPr lang="zh-CN" altLang="en-US" sz="2800" spc="5" dirty="0"/>
              <a:t>措</a:t>
            </a:r>
            <a:endParaRPr lang="zh-CN" altLang="en-US" dirty="0"/>
          </a:p>
        </p:txBody>
      </p:sp>
      <p:sp>
        <p:nvSpPr>
          <p:cNvPr id="3" name="页脚占位符 2">
            <a:extLst>
              <a:ext uri="{FF2B5EF4-FFF2-40B4-BE49-F238E27FC236}">
                <a16:creationId xmlns:a16="http://schemas.microsoft.com/office/drawing/2014/main" id="{F17B4076-0BB7-82A6-42D6-B7AE0B53E39B}"/>
              </a:ext>
            </a:extLst>
          </p:cNvPr>
          <p:cNvSpPr>
            <a:spLocks noGrp="1"/>
          </p:cNvSpPr>
          <p:nvPr>
            <p:ph type="ftr" sz="quarter" idx="11"/>
          </p:nvPr>
        </p:nvSpPr>
        <p:spPr/>
        <p:txBody>
          <a:bodyPr/>
          <a:lstStyle/>
          <a:p>
            <a:r>
              <a:rPr lang="en-US" altLang="zh-CN"/>
              <a:t>OfficePLUS</a:t>
            </a:r>
            <a:endParaRPr lang="zh-CN" altLang="en-US" dirty="0"/>
          </a:p>
        </p:txBody>
      </p:sp>
      <p:sp>
        <p:nvSpPr>
          <p:cNvPr id="4" name="灯片编号占位符 3">
            <a:extLst>
              <a:ext uri="{FF2B5EF4-FFF2-40B4-BE49-F238E27FC236}">
                <a16:creationId xmlns:a16="http://schemas.microsoft.com/office/drawing/2014/main" id="{3E3619BC-4E36-7D92-5324-C7E3F0E4A489}"/>
              </a:ext>
            </a:extLst>
          </p:cNvPr>
          <p:cNvSpPr>
            <a:spLocks noGrp="1"/>
          </p:cNvSpPr>
          <p:nvPr>
            <p:ph type="sldNum" sz="quarter" idx="12"/>
          </p:nvPr>
        </p:nvSpPr>
        <p:spPr/>
        <p:txBody>
          <a:bodyPr/>
          <a:lstStyle/>
          <a:p>
            <a:fld id="{5DD3DB80-B894-403A-B48E-6FDC1A72010E}" type="slidenum">
              <a:rPr lang="zh-CN" altLang="en-US" smtClean="0"/>
              <a:t>60</a:t>
            </a:fld>
            <a:endParaRPr lang="zh-CN" altLang="en-US"/>
          </a:p>
        </p:txBody>
      </p:sp>
      <p:sp>
        <p:nvSpPr>
          <p:cNvPr id="5" name="object 4">
            <a:extLst>
              <a:ext uri="{FF2B5EF4-FFF2-40B4-BE49-F238E27FC236}">
                <a16:creationId xmlns:a16="http://schemas.microsoft.com/office/drawing/2014/main" id="{48E3384C-47D1-78C3-E156-04A6897F4EA5}"/>
              </a:ext>
            </a:extLst>
          </p:cNvPr>
          <p:cNvSpPr txBox="1"/>
          <p:nvPr/>
        </p:nvSpPr>
        <p:spPr>
          <a:xfrm>
            <a:off x="786255" y="1134088"/>
            <a:ext cx="10083800" cy="3530134"/>
          </a:xfrm>
          <a:prstGeom prst="rect">
            <a:avLst/>
          </a:prstGeom>
        </p:spPr>
        <p:txBody>
          <a:bodyPr vert="horz" wrap="square" lIns="0" tIns="195580" rIns="0" bIns="0" rtlCol="0">
            <a:spAutoFit/>
          </a:bodyPr>
          <a:lstStyle/>
          <a:p>
            <a:pPr algn="l" rtl="0" eaLnBrk="0">
              <a:lnSpc>
                <a:spcPct val="162000"/>
              </a:lnSpc>
            </a:pPr>
            <a:endParaRPr lang="zh-CN" altLang="en-US" sz="200" dirty="0">
              <a:latin typeface="Arial" panose="020B0604020202020204"/>
              <a:ea typeface="Arial" panose="020B0604020202020204"/>
              <a:cs typeface="Arial" panose="020B0604020202020204"/>
            </a:endParaRPr>
          </a:p>
          <a:p>
            <a:pPr marL="12700">
              <a:lnSpc>
                <a:spcPct val="100000"/>
              </a:lnSpc>
              <a:spcBef>
                <a:spcPts val="1540"/>
              </a:spcBef>
            </a:pPr>
            <a:r>
              <a:rPr lang="en-US" altLang="zh-CN" sz="2400" b="1" spc="-5" dirty="0">
                <a:solidFill>
                  <a:srgbClr val="2B2B30"/>
                </a:solidFill>
                <a:latin typeface="微软雅黑"/>
                <a:cs typeface="微软雅黑"/>
              </a:rPr>
              <a:t>4</a:t>
            </a:r>
            <a:r>
              <a:rPr lang="zh-CN" altLang="en-US" sz="2400" b="1" dirty="0">
                <a:solidFill>
                  <a:srgbClr val="2B2B30"/>
                </a:solidFill>
                <a:latin typeface="微软雅黑"/>
                <a:cs typeface="微软雅黑"/>
              </a:rPr>
              <a:t>、增值税收入与所得税收入不一致会导致系统预警</a:t>
            </a:r>
            <a:endParaRPr lang="zh-CN" altLang="en-US" sz="2400" dirty="0">
              <a:latin typeface="微软雅黑"/>
              <a:cs typeface="微软雅黑"/>
            </a:endParaRPr>
          </a:p>
          <a:p>
            <a:pPr marL="12700" marR="134620">
              <a:lnSpc>
                <a:spcPct val="150000"/>
              </a:lnSpc>
            </a:pPr>
            <a:r>
              <a:rPr lang="zh-CN" altLang="en-US" dirty="0">
                <a:solidFill>
                  <a:srgbClr val="2B2B30"/>
                </a:solidFill>
                <a:latin typeface="微软雅黑"/>
                <a:cs typeface="微软雅黑"/>
              </a:rPr>
              <a:t>增值税申报的收入与所得税申报的收入基本应该要一致，若差异</a:t>
            </a:r>
            <a:r>
              <a:rPr lang="zh-CN" altLang="en-US" spc="-5" dirty="0">
                <a:solidFill>
                  <a:srgbClr val="2B2B30"/>
                </a:solidFill>
                <a:latin typeface="微软雅黑"/>
                <a:cs typeface="微软雅黑"/>
              </a:rPr>
              <a:t>≥</a:t>
            </a:r>
            <a:r>
              <a:rPr lang="en-US" altLang="zh-CN" spc="-5" dirty="0">
                <a:solidFill>
                  <a:srgbClr val="2B2B30"/>
                </a:solidFill>
                <a:latin typeface="微软雅黑"/>
                <a:cs typeface="微软雅黑"/>
              </a:rPr>
              <a:t>10%</a:t>
            </a:r>
            <a:r>
              <a:rPr lang="zh-CN" altLang="en-US" dirty="0">
                <a:solidFill>
                  <a:srgbClr val="2B2B30"/>
                </a:solidFill>
                <a:latin typeface="微软雅黑"/>
                <a:cs typeface="微软雅黑"/>
              </a:rPr>
              <a:t>就会 预警。</a:t>
            </a:r>
            <a:endParaRPr lang="zh-CN" altLang="en-US" dirty="0">
              <a:latin typeface="微软雅黑"/>
              <a:cs typeface="微软雅黑"/>
            </a:endParaRPr>
          </a:p>
          <a:p>
            <a:pPr>
              <a:lnSpc>
                <a:spcPct val="100000"/>
              </a:lnSpc>
              <a:spcBef>
                <a:spcPts val="35"/>
              </a:spcBef>
            </a:pPr>
            <a:endParaRPr lang="zh-CN" altLang="en-US" sz="1800" dirty="0">
              <a:latin typeface="微软雅黑"/>
              <a:cs typeface="微软雅黑"/>
            </a:endParaRPr>
          </a:p>
          <a:p>
            <a:pPr marL="80645" marR="5080">
              <a:lnSpc>
                <a:spcPct val="150000"/>
              </a:lnSpc>
            </a:pPr>
            <a:r>
              <a:rPr lang="en-US" altLang="zh-CN" sz="2400" spc="-5" dirty="0">
                <a:solidFill>
                  <a:srgbClr val="2B2B30"/>
                </a:solidFill>
                <a:latin typeface="微软雅黑"/>
                <a:cs typeface="微软雅黑"/>
              </a:rPr>
              <a:t>5</a:t>
            </a:r>
            <a:r>
              <a:rPr lang="zh-CN" altLang="en-US" sz="2400" dirty="0">
                <a:solidFill>
                  <a:srgbClr val="2B2B30"/>
                </a:solidFill>
                <a:latin typeface="微软雅黑"/>
                <a:cs typeface="微软雅黑"/>
              </a:rPr>
              <a:t>、在金税系统下，建议企业结合最新税务实践和征管趋势，重新评估包括 免税福利在内的各类税务优化安排与整体合规状况，</a:t>
            </a:r>
            <a:r>
              <a:rPr lang="zh-CN" altLang="en-US" sz="2400" b="1" dirty="0">
                <a:solidFill>
                  <a:srgbClr val="FF0000"/>
                </a:solidFill>
                <a:latin typeface="微软雅黑"/>
                <a:cs typeface="微软雅黑"/>
              </a:rPr>
              <a:t>并进行合适的税务规划方案调整。</a:t>
            </a:r>
            <a:endParaRPr lang="zh-CN" altLang="en-US" sz="2400" dirty="0">
              <a:solidFill>
                <a:srgbClr val="FF0000"/>
              </a:solidFill>
              <a:latin typeface="微软雅黑"/>
              <a:cs typeface="微软雅黑"/>
            </a:endParaRPr>
          </a:p>
          <a:p>
            <a:pPr marL="12700" marR="5080">
              <a:lnSpc>
                <a:spcPct val="150000"/>
              </a:lnSpc>
            </a:pPr>
            <a:endParaRPr dirty="0">
              <a:latin typeface="微软雅黑"/>
              <a:cs typeface="微软雅黑"/>
            </a:endParaRPr>
          </a:p>
        </p:txBody>
      </p:sp>
    </p:spTree>
    <p:extLst>
      <p:ext uri="{BB962C8B-B14F-4D97-AF65-F5344CB8AC3E}">
        <p14:creationId xmlns:p14="http://schemas.microsoft.com/office/powerpoint/2010/main" val="125279331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69924" y="217086"/>
            <a:ext cx="2987676" cy="656636"/>
          </a:xfrm>
        </p:spPr>
        <p:txBody>
          <a:bodyPr/>
          <a:lstStyle/>
          <a:p>
            <a:r>
              <a:rPr lang="en-US" altLang="zh-CN" sz="2800" dirty="0" err="1">
                <a:latin typeface="微软雅黑" panose="020B0503020204020204" charset="-122"/>
                <a:ea typeface="微软雅黑" panose="020B0503020204020204" charset="-122"/>
                <a:cs typeface="微软雅黑" panose="020B0503020204020204" charset="-122"/>
              </a:rPr>
              <a:t>沟通</a:t>
            </a:r>
            <a:r>
              <a:rPr lang="zh-CN" altLang="en-US" sz="2800" dirty="0">
                <a:latin typeface="微软雅黑" panose="020B0503020204020204" charset="-122"/>
                <a:ea typeface="微软雅黑" panose="020B0503020204020204" charset="-122"/>
                <a:cs typeface="微软雅黑" panose="020B0503020204020204" charset="-122"/>
              </a:rPr>
              <a:t>配合</a:t>
            </a:r>
            <a:endParaRPr lang="zh-CN" altLang="en-US" dirty="0">
              <a:latin typeface="+mn-lt"/>
              <a:ea typeface="+mn-ea"/>
              <a:cs typeface="+mn-ea"/>
              <a:sym typeface="+mn-lt"/>
            </a:endParaRPr>
          </a:p>
        </p:txBody>
      </p:sp>
      <p:sp>
        <p:nvSpPr>
          <p:cNvPr id="3" name="页脚占位符 2"/>
          <p:cNvSpPr>
            <a:spLocks noGrp="1"/>
          </p:cNvSpPr>
          <p:nvPr>
            <p:ph type="ftr" sz="quarter" idx="11"/>
          </p:nvPr>
        </p:nvSpPr>
        <p:spPr/>
        <p:txBody>
          <a:bodyPr/>
          <a:lstStyle/>
          <a:p>
            <a:r>
              <a:rPr lang="en-US" altLang="zh-CN">
                <a:cs typeface="+mn-ea"/>
                <a:sym typeface="+mn-lt"/>
              </a:rPr>
              <a:t>OfficePLUS</a:t>
            </a:r>
            <a:endParaRPr lang="zh-CN" altLang="en-US" dirty="0">
              <a:cs typeface="+mn-ea"/>
              <a:sym typeface="+mn-lt"/>
            </a:endParaRPr>
          </a:p>
        </p:txBody>
      </p:sp>
      <p:sp>
        <p:nvSpPr>
          <p:cNvPr id="4" name="灯片编号占位符 3"/>
          <p:cNvSpPr>
            <a:spLocks noGrp="1"/>
          </p:cNvSpPr>
          <p:nvPr>
            <p:ph type="sldNum" sz="quarter" idx="12"/>
          </p:nvPr>
        </p:nvSpPr>
        <p:spPr/>
        <p:txBody>
          <a:bodyPr/>
          <a:lstStyle/>
          <a:p>
            <a:fld id="{5DD3DB80-B894-403A-B48E-6FDC1A72010E}" type="slidenum">
              <a:rPr lang="zh-CN" altLang="en-US" smtClean="0">
                <a:cs typeface="+mn-ea"/>
                <a:sym typeface="+mn-lt"/>
              </a:rPr>
              <a:t>61</a:t>
            </a:fld>
            <a:endParaRPr lang="zh-CN" altLang="en-US">
              <a:cs typeface="+mn-ea"/>
              <a:sym typeface="+mn-lt"/>
            </a:endParaRPr>
          </a:p>
        </p:txBody>
      </p:sp>
      <p:grpSp>
        <p:nvGrpSpPr>
          <p:cNvPr id="5" name="组合 4"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nvGrpSpPr>
        <p:grpSpPr>
          <a:xfrm>
            <a:off x="669924" y="1470003"/>
            <a:ext cx="10845800" cy="3917993"/>
            <a:chOff x="673100" y="1612489"/>
            <a:chExt cx="10845800" cy="3917993"/>
          </a:xfrm>
        </p:grpSpPr>
        <p:sp>
          <p:nvSpPr>
            <p:cNvPr id="6" name="任意多边形: 形状 5"/>
            <p:cNvSpPr/>
            <p:nvPr/>
          </p:nvSpPr>
          <p:spPr>
            <a:xfrm>
              <a:off x="5460069" y="4702872"/>
              <a:ext cx="1685304" cy="827610"/>
            </a:xfrm>
            <a:custGeom>
              <a:avLst/>
              <a:gdLst/>
              <a:ahLst/>
              <a:cxnLst>
                <a:cxn ang="0">
                  <a:pos x="wd2" y="hd2"/>
                </a:cxn>
                <a:cxn ang="5400000">
                  <a:pos x="wd2" y="hd2"/>
                </a:cxn>
                <a:cxn ang="10800000">
                  <a:pos x="wd2" y="hd2"/>
                </a:cxn>
                <a:cxn ang="16200000">
                  <a:pos x="wd2" y="hd2"/>
                </a:cxn>
              </a:cxnLst>
              <a:rect l="0" t="0" r="r" b="b"/>
              <a:pathLst>
                <a:path w="21600" h="21600" extrusionOk="0">
                  <a:moveTo>
                    <a:pt x="17950" y="0"/>
                  </a:moveTo>
                  <a:cubicBezTo>
                    <a:pt x="16358" y="8270"/>
                    <a:pt x="12511" y="13614"/>
                    <a:pt x="8151" y="13614"/>
                  </a:cubicBezTo>
                  <a:cubicBezTo>
                    <a:pt x="6842" y="13614"/>
                    <a:pt x="5553" y="13116"/>
                    <a:pt x="4321" y="12134"/>
                  </a:cubicBezTo>
                  <a:lnTo>
                    <a:pt x="4685" y="10242"/>
                  </a:lnTo>
                  <a:lnTo>
                    <a:pt x="0" y="12967"/>
                  </a:lnTo>
                  <a:lnTo>
                    <a:pt x="2527" y="21453"/>
                  </a:lnTo>
                  <a:lnTo>
                    <a:pt x="2889" y="19569"/>
                  </a:lnTo>
                  <a:cubicBezTo>
                    <a:pt x="4579" y="20916"/>
                    <a:pt x="6349" y="21600"/>
                    <a:pt x="8151" y="21600"/>
                  </a:cubicBezTo>
                  <a:cubicBezTo>
                    <a:pt x="11022" y="21600"/>
                    <a:pt x="13805" y="19874"/>
                    <a:pt x="16199" y="16609"/>
                  </a:cubicBezTo>
                  <a:cubicBezTo>
                    <a:pt x="18651" y="13265"/>
                    <a:pt x="20519" y="8530"/>
                    <a:pt x="21600" y="2916"/>
                  </a:cubicBezTo>
                  <a:cubicBezTo>
                    <a:pt x="21600" y="2916"/>
                    <a:pt x="17950" y="0"/>
                    <a:pt x="17950" y="0"/>
                  </a:cubicBezTo>
                  <a:close/>
                </a:path>
              </a:pathLst>
            </a:custGeom>
            <a:solidFill>
              <a:schemeClr val="bg1">
                <a:lumMod val="95000"/>
              </a:schemeClr>
            </a:solidFill>
            <a:ln w="12700" cap="flat">
              <a:noFill/>
              <a:miter lim="400000"/>
            </a:ln>
            <a:effectLst/>
          </p:spPr>
          <p:txBody>
            <a:bodyPr wrap="square" lIns="91440" tIns="45720" rIns="91440" bIns="45720" numCol="1" anchor="ctr">
              <a:normAutofit/>
            </a:bodyPr>
            <a:lstStyle>
              <a:defPPr>
                <a:defRPr lang="en-US"/>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228600">
                <a:defRPr sz="3000">
                  <a:solidFill>
                    <a:srgbClr val="FFFFFF"/>
                  </a:solidFill>
                  <a:effectLst>
                    <a:outerShdw blurRad="38100" dist="12700" dir="5400000" rotWithShape="0">
                      <a:srgbClr val="000000">
                        <a:alpha val="50000"/>
                      </a:srgbClr>
                    </a:outerShdw>
                  </a:effectLst>
                </a:defRPr>
              </a:pPr>
              <a:endParaRPr>
                <a:cs typeface="+mn-ea"/>
                <a:sym typeface="+mn-lt"/>
              </a:endParaRPr>
            </a:p>
          </p:txBody>
        </p:sp>
        <p:sp>
          <p:nvSpPr>
            <p:cNvPr id="7" name="任意多边形: 形状 6"/>
            <p:cNvSpPr/>
            <p:nvPr/>
          </p:nvSpPr>
          <p:spPr>
            <a:xfrm>
              <a:off x="4973318" y="3452265"/>
              <a:ext cx="755320" cy="1652460"/>
            </a:xfrm>
            <a:custGeom>
              <a:avLst/>
              <a:gdLst/>
              <a:ahLst/>
              <a:cxnLst>
                <a:cxn ang="0">
                  <a:pos x="wd2" y="hd2"/>
                </a:cxn>
                <a:cxn ang="5400000">
                  <a:pos x="wd2" y="hd2"/>
                </a:cxn>
                <a:cxn ang="10800000">
                  <a:pos x="wd2" y="hd2"/>
                </a:cxn>
                <a:cxn ang="16200000">
                  <a:pos x="wd2" y="hd2"/>
                </a:cxn>
              </a:cxnLst>
              <a:rect l="0" t="0" r="r" b="b"/>
              <a:pathLst>
                <a:path w="21251" h="21600" extrusionOk="0">
                  <a:moveTo>
                    <a:pt x="13651" y="19106"/>
                  </a:moveTo>
                  <a:cubicBezTo>
                    <a:pt x="7680" y="15628"/>
                    <a:pt x="6914" y="10891"/>
                    <a:pt x="11700" y="7039"/>
                  </a:cubicBezTo>
                  <a:cubicBezTo>
                    <a:pt x="13137" y="5882"/>
                    <a:pt x="15017" y="4869"/>
                    <a:pt x="17285" y="4026"/>
                  </a:cubicBezTo>
                  <a:lnTo>
                    <a:pt x="18651" y="4821"/>
                  </a:lnTo>
                  <a:lnTo>
                    <a:pt x="21251" y="0"/>
                  </a:lnTo>
                  <a:lnTo>
                    <a:pt x="10557" y="107"/>
                  </a:lnTo>
                  <a:lnTo>
                    <a:pt x="11917" y="899"/>
                  </a:lnTo>
                  <a:cubicBezTo>
                    <a:pt x="8805" y="2055"/>
                    <a:pt x="6224" y="3448"/>
                    <a:pt x="4247" y="5039"/>
                  </a:cubicBezTo>
                  <a:cubicBezTo>
                    <a:pt x="1095" y="7576"/>
                    <a:pt x="-349" y="10466"/>
                    <a:pt x="71" y="13399"/>
                  </a:cubicBezTo>
                  <a:cubicBezTo>
                    <a:pt x="500" y="16403"/>
                    <a:pt x="2870" y="19239"/>
                    <a:pt x="6923" y="21600"/>
                  </a:cubicBezTo>
                  <a:cubicBezTo>
                    <a:pt x="6923" y="21600"/>
                    <a:pt x="13651" y="19106"/>
                    <a:pt x="13651" y="19106"/>
                  </a:cubicBezTo>
                  <a:close/>
                </a:path>
              </a:pathLst>
            </a:custGeom>
            <a:solidFill>
              <a:schemeClr val="bg1">
                <a:lumMod val="95000"/>
              </a:schemeClr>
            </a:solidFill>
            <a:ln w="12700" cap="flat">
              <a:noFill/>
              <a:miter lim="400000"/>
            </a:ln>
            <a:effectLst/>
          </p:spPr>
          <p:txBody>
            <a:bodyPr wrap="square" lIns="91440" tIns="45720" rIns="91440" bIns="45720" numCol="1" anchor="ctr">
              <a:normAutofit/>
            </a:bodyPr>
            <a:lstStyle>
              <a:defPPr>
                <a:defRPr lang="en-US"/>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228600">
                <a:defRPr sz="3000">
                  <a:solidFill>
                    <a:srgbClr val="FFFFFF"/>
                  </a:solidFill>
                  <a:effectLst>
                    <a:outerShdw blurRad="38100" dist="12700" dir="5400000" rotWithShape="0">
                      <a:srgbClr val="000000">
                        <a:alpha val="50000"/>
                      </a:srgbClr>
                    </a:outerShdw>
                  </a:effectLst>
                </a:defRPr>
              </a:pPr>
              <a:endParaRPr>
                <a:cs typeface="+mn-ea"/>
                <a:sym typeface="+mn-lt"/>
              </a:endParaRPr>
            </a:p>
          </p:txBody>
        </p:sp>
        <p:sp>
          <p:nvSpPr>
            <p:cNvPr id="8" name="任意多边形: 形状 7"/>
            <p:cNvSpPr/>
            <p:nvPr/>
          </p:nvSpPr>
          <p:spPr>
            <a:xfrm>
              <a:off x="5927731" y="3280426"/>
              <a:ext cx="1359033" cy="1280159"/>
            </a:xfrm>
            <a:custGeom>
              <a:avLst/>
              <a:gdLst/>
              <a:ahLst/>
              <a:cxnLst>
                <a:cxn ang="0">
                  <a:pos x="wd2" y="hd2"/>
                </a:cxn>
                <a:cxn ang="5400000">
                  <a:pos x="wd2" y="hd2"/>
                </a:cxn>
                <a:cxn ang="10800000">
                  <a:pos x="wd2" y="hd2"/>
                </a:cxn>
                <a:cxn ang="16200000">
                  <a:pos x="wd2" y="hd2"/>
                </a:cxn>
              </a:cxnLst>
              <a:rect l="0" t="0" r="r" b="b"/>
              <a:pathLst>
                <a:path w="21600" h="21240" extrusionOk="0">
                  <a:moveTo>
                    <a:pt x="726" y="5232"/>
                  </a:moveTo>
                  <a:cubicBezTo>
                    <a:pt x="6074" y="4389"/>
                    <a:pt x="11276" y="7004"/>
                    <a:pt x="13980" y="11894"/>
                  </a:cubicBezTo>
                  <a:cubicBezTo>
                    <a:pt x="14791" y="13362"/>
                    <a:pt x="15328" y="14965"/>
                    <a:pt x="15574" y="16659"/>
                  </a:cubicBezTo>
                  <a:lnTo>
                    <a:pt x="14351" y="16852"/>
                  </a:lnTo>
                  <a:lnTo>
                    <a:pt x="18692" y="21240"/>
                  </a:lnTo>
                  <a:lnTo>
                    <a:pt x="21600" y="15709"/>
                  </a:lnTo>
                  <a:lnTo>
                    <a:pt x="20382" y="15901"/>
                  </a:lnTo>
                  <a:cubicBezTo>
                    <a:pt x="20044" y="13578"/>
                    <a:pt x="19307" y="11376"/>
                    <a:pt x="18190" y="9356"/>
                  </a:cubicBezTo>
                  <a:cubicBezTo>
                    <a:pt x="16410" y="6136"/>
                    <a:pt x="13775" y="3564"/>
                    <a:pt x="10569" y="1917"/>
                  </a:cubicBezTo>
                  <a:cubicBezTo>
                    <a:pt x="7285" y="229"/>
                    <a:pt x="3630" y="-360"/>
                    <a:pt x="0" y="212"/>
                  </a:cubicBezTo>
                  <a:cubicBezTo>
                    <a:pt x="0" y="212"/>
                    <a:pt x="726" y="5232"/>
                    <a:pt x="726" y="5232"/>
                  </a:cubicBezTo>
                  <a:close/>
                </a:path>
              </a:pathLst>
            </a:custGeom>
            <a:solidFill>
              <a:schemeClr val="bg1">
                <a:lumMod val="95000"/>
              </a:schemeClr>
            </a:solidFill>
            <a:ln w="12700" cap="flat">
              <a:noFill/>
              <a:miter lim="400000"/>
            </a:ln>
            <a:effectLst/>
          </p:spPr>
          <p:txBody>
            <a:bodyPr wrap="square" lIns="91440" tIns="45720" rIns="91440" bIns="45720" numCol="1" anchor="ctr">
              <a:normAutofit/>
            </a:bodyPr>
            <a:lstStyle>
              <a:defPPr>
                <a:defRPr lang="en-US"/>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defTabSz="228600">
                <a:defRPr sz="3000">
                  <a:solidFill>
                    <a:srgbClr val="FFFFFF"/>
                  </a:solidFill>
                  <a:effectLst>
                    <a:outerShdw blurRad="38100" dist="12700" dir="5400000" rotWithShape="0">
                      <a:srgbClr val="000000">
                        <a:alpha val="50000"/>
                      </a:srgbClr>
                    </a:outerShdw>
                  </a:effectLst>
                </a:defRPr>
              </a:pPr>
              <a:endParaRPr>
                <a:cs typeface="+mn-ea"/>
                <a:sym typeface="+mn-lt"/>
              </a:endParaRPr>
            </a:p>
          </p:txBody>
        </p:sp>
        <p:grpSp>
          <p:nvGrpSpPr>
            <p:cNvPr id="9" name="组合 8"/>
            <p:cNvGrpSpPr/>
            <p:nvPr/>
          </p:nvGrpSpPr>
          <p:grpSpPr>
            <a:xfrm>
              <a:off x="5681840" y="2979255"/>
              <a:ext cx="828320" cy="828508"/>
              <a:chOff x="5681840" y="2979255"/>
              <a:chExt cx="828320" cy="828508"/>
            </a:xfrm>
          </p:grpSpPr>
          <p:sp>
            <p:nvSpPr>
              <p:cNvPr id="25" name="任意多边形: 形状 24"/>
              <p:cNvSpPr/>
              <p:nvPr/>
            </p:nvSpPr>
            <p:spPr>
              <a:xfrm>
                <a:off x="5681840" y="2979255"/>
                <a:ext cx="828320" cy="828508"/>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6" y="0"/>
                      <a:pt x="10800" y="0"/>
                    </a:cubicBezTo>
                    <a:cubicBezTo>
                      <a:pt x="16765" y="0"/>
                      <a:pt x="21600" y="4835"/>
                      <a:pt x="21600" y="10800"/>
                    </a:cubicBezTo>
                    <a:cubicBezTo>
                      <a:pt x="21600" y="16764"/>
                      <a:pt x="16765" y="21600"/>
                      <a:pt x="10800" y="21600"/>
                    </a:cubicBezTo>
                    <a:cubicBezTo>
                      <a:pt x="4836" y="21600"/>
                      <a:pt x="0" y="16764"/>
                      <a:pt x="0" y="10800"/>
                    </a:cubicBezTo>
                    <a:close/>
                  </a:path>
                </a:pathLst>
              </a:custGeom>
              <a:solidFill>
                <a:schemeClr val="accent2"/>
              </a:solidFill>
              <a:ln w="38100" cap="flat">
                <a:solidFill>
                  <a:schemeClr val="bg1"/>
                </a:solidFill>
                <a:miter lim="400000"/>
              </a:ln>
              <a:effectLst/>
            </p:spPr>
            <p:txBody>
              <a:bodyPr wrap="square" lIns="91440" tIns="45720" rIns="91440" bIns="45720" numCol="1" anchor="ctr">
                <a:normAutofit/>
              </a:bodyPr>
              <a:lstStyle>
                <a:defPPr>
                  <a:defRPr lang="en-US"/>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defRPr sz="1300" cap="all"/>
                </a:pPr>
                <a:endParaRPr>
                  <a:cs typeface="+mn-ea"/>
                  <a:sym typeface="+mn-lt"/>
                </a:endParaRPr>
              </a:p>
            </p:txBody>
          </p:sp>
          <p:sp>
            <p:nvSpPr>
              <p:cNvPr id="26" name="任意多边形: 形状 25"/>
              <p:cNvSpPr/>
              <p:nvPr/>
            </p:nvSpPr>
            <p:spPr>
              <a:xfrm>
                <a:off x="5903703" y="3139657"/>
                <a:ext cx="384594" cy="507704"/>
              </a:xfrm>
              <a:custGeom>
                <a:avLst/>
                <a:gdLst>
                  <a:gd name="connsiteX0" fmla="*/ 55845 w 426738"/>
                  <a:gd name="connsiteY0" fmla="*/ 536580 h 563337"/>
                  <a:gd name="connsiteX1" fmla="*/ 371677 w 426738"/>
                  <a:gd name="connsiteY1" fmla="*/ 536580 h 563337"/>
                  <a:gd name="connsiteX2" fmla="*/ 371677 w 426738"/>
                  <a:gd name="connsiteY2" fmla="*/ 563337 h 563337"/>
                  <a:gd name="connsiteX3" fmla="*/ 55845 w 426738"/>
                  <a:gd name="connsiteY3" fmla="*/ 563337 h 563337"/>
                  <a:gd name="connsiteX4" fmla="*/ 113334 w 426738"/>
                  <a:gd name="connsiteY4" fmla="*/ 402793 h 563337"/>
                  <a:gd name="connsiteX5" fmla="*/ 321984 w 426738"/>
                  <a:gd name="connsiteY5" fmla="*/ 402793 h 563337"/>
                  <a:gd name="connsiteX6" fmla="*/ 321984 w 426738"/>
                  <a:gd name="connsiteY6" fmla="*/ 523679 h 563337"/>
                  <a:gd name="connsiteX7" fmla="*/ 318010 w 426738"/>
                  <a:gd name="connsiteY7" fmla="*/ 523679 h 563337"/>
                  <a:gd name="connsiteX8" fmla="*/ 113334 w 426738"/>
                  <a:gd name="connsiteY8" fmla="*/ 523679 h 563337"/>
                  <a:gd name="connsiteX9" fmla="*/ 290306 w 426738"/>
                  <a:gd name="connsiteY9" fmla="*/ 252920 h 563337"/>
                  <a:gd name="connsiteX10" fmla="*/ 339972 w 426738"/>
                  <a:gd name="connsiteY10" fmla="*/ 261846 h 563337"/>
                  <a:gd name="connsiteX11" fmla="*/ 366791 w 426738"/>
                  <a:gd name="connsiteY11" fmla="*/ 287633 h 563337"/>
                  <a:gd name="connsiteX12" fmla="*/ 425397 w 426738"/>
                  <a:gd name="connsiteY12" fmla="*/ 480040 h 563337"/>
                  <a:gd name="connsiteX13" fmla="*/ 419437 w 426738"/>
                  <a:gd name="connsiteY13" fmla="*/ 510786 h 563337"/>
                  <a:gd name="connsiteX14" fmla="*/ 391624 w 426738"/>
                  <a:gd name="connsiteY14" fmla="*/ 523679 h 563337"/>
                  <a:gd name="connsiteX15" fmla="*/ 350898 w 426738"/>
                  <a:gd name="connsiteY15" fmla="*/ 523679 h 563337"/>
                  <a:gd name="connsiteX16" fmla="*/ 350898 w 426738"/>
                  <a:gd name="connsiteY16" fmla="*/ 387804 h 563337"/>
                  <a:gd name="connsiteX17" fmla="*/ 335999 w 426738"/>
                  <a:gd name="connsiteY17" fmla="*/ 373919 h 563337"/>
                  <a:gd name="connsiteX18" fmla="*/ 222760 w 426738"/>
                  <a:gd name="connsiteY18" fmla="*/ 373919 h 563337"/>
                  <a:gd name="connsiteX19" fmla="*/ 137229 w 426738"/>
                  <a:gd name="connsiteY19" fmla="*/ 251965 h 563337"/>
                  <a:gd name="connsiteX20" fmla="*/ 204762 w 426738"/>
                  <a:gd name="connsiteY20" fmla="*/ 373939 h 563337"/>
                  <a:gd name="connsiteX21" fmla="*/ 98496 w 426738"/>
                  <a:gd name="connsiteY21" fmla="*/ 373939 h 563337"/>
                  <a:gd name="connsiteX22" fmla="*/ 84592 w 426738"/>
                  <a:gd name="connsiteY22" fmla="*/ 387822 h 563337"/>
                  <a:gd name="connsiteX23" fmla="*/ 84592 w 426738"/>
                  <a:gd name="connsiteY23" fmla="*/ 523679 h 563337"/>
                  <a:gd name="connsiteX24" fmla="*/ 34935 w 426738"/>
                  <a:gd name="connsiteY24" fmla="*/ 523679 h 563337"/>
                  <a:gd name="connsiteX25" fmla="*/ 7127 w 426738"/>
                  <a:gd name="connsiteY25" fmla="*/ 510787 h 563337"/>
                  <a:gd name="connsiteX26" fmla="*/ 1168 w 426738"/>
                  <a:gd name="connsiteY26" fmla="*/ 480046 h 563337"/>
                  <a:gd name="connsiteX27" fmla="*/ 60757 w 426738"/>
                  <a:gd name="connsiteY27" fmla="*/ 287665 h 563337"/>
                  <a:gd name="connsiteX28" fmla="*/ 87571 w 426738"/>
                  <a:gd name="connsiteY28" fmla="*/ 262873 h 563337"/>
                  <a:gd name="connsiteX29" fmla="*/ 151134 w 426738"/>
                  <a:gd name="connsiteY29" fmla="*/ 119058 h 563337"/>
                  <a:gd name="connsiteX30" fmla="*/ 140207 w 426738"/>
                  <a:gd name="connsiteY30" fmla="*/ 143862 h 563337"/>
                  <a:gd name="connsiteX31" fmla="*/ 136233 w 426738"/>
                  <a:gd name="connsiteY31" fmla="*/ 145847 h 563337"/>
                  <a:gd name="connsiteX32" fmla="*/ 119345 w 426738"/>
                  <a:gd name="connsiteY32" fmla="*/ 142870 h 563337"/>
                  <a:gd name="connsiteX33" fmla="*/ 115371 w 426738"/>
                  <a:gd name="connsiteY33" fmla="*/ 146839 h 563337"/>
                  <a:gd name="connsiteX34" fmla="*/ 114378 w 426738"/>
                  <a:gd name="connsiteY34" fmla="*/ 160729 h 563337"/>
                  <a:gd name="connsiteX35" fmla="*/ 116365 w 426738"/>
                  <a:gd name="connsiteY35" fmla="*/ 166682 h 563337"/>
                  <a:gd name="connsiteX36" fmla="*/ 122325 w 426738"/>
                  <a:gd name="connsiteY36" fmla="*/ 177596 h 563337"/>
                  <a:gd name="connsiteX37" fmla="*/ 125306 w 426738"/>
                  <a:gd name="connsiteY37" fmla="*/ 181564 h 563337"/>
                  <a:gd name="connsiteX38" fmla="*/ 213719 w 426738"/>
                  <a:gd name="connsiteY38" fmla="*/ 261929 h 563337"/>
                  <a:gd name="connsiteX39" fmla="*/ 300146 w 426738"/>
                  <a:gd name="connsiteY39" fmla="*/ 181564 h 563337"/>
                  <a:gd name="connsiteX40" fmla="*/ 303126 w 426738"/>
                  <a:gd name="connsiteY40" fmla="*/ 176603 h 563337"/>
                  <a:gd name="connsiteX41" fmla="*/ 309087 w 426738"/>
                  <a:gd name="connsiteY41" fmla="*/ 165690 h 563337"/>
                  <a:gd name="connsiteX42" fmla="*/ 311073 w 426738"/>
                  <a:gd name="connsiteY42" fmla="*/ 160729 h 563337"/>
                  <a:gd name="connsiteX43" fmla="*/ 310080 w 426738"/>
                  <a:gd name="connsiteY43" fmla="*/ 145847 h 563337"/>
                  <a:gd name="connsiteX44" fmla="*/ 306106 w 426738"/>
                  <a:gd name="connsiteY44" fmla="*/ 141878 h 563337"/>
                  <a:gd name="connsiteX45" fmla="*/ 286238 w 426738"/>
                  <a:gd name="connsiteY45" fmla="*/ 147831 h 563337"/>
                  <a:gd name="connsiteX46" fmla="*/ 285245 w 426738"/>
                  <a:gd name="connsiteY46" fmla="*/ 147831 h 563337"/>
                  <a:gd name="connsiteX47" fmla="*/ 281271 w 426738"/>
                  <a:gd name="connsiteY47" fmla="*/ 145847 h 563337"/>
                  <a:gd name="connsiteX48" fmla="*/ 274317 w 426738"/>
                  <a:gd name="connsiteY48" fmla="*/ 128980 h 563337"/>
                  <a:gd name="connsiteX49" fmla="*/ 246502 w 426738"/>
                  <a:gd name="connsiteY49" fmla="*/ 131957 h 563337"/>
                  <a:gd name="connsiteX50" fmla="*/ 151134 w 426738"/>
                  <a:gd name="connsiteY50" fmla="*/ 119058 h 563337"/>
                  <a:gd name="connsiteX51" fmla="*/ 212726 w 426738"/>
                  <a:gd name="connsiteY51" fmla="*/ 0 h 563337"/>
                  <a:gd name="connsiteX52" fmla="*/ 320014 w 426738"/>
                  <a:gd name="connsiteY52" fmla="*/ 133941 h 563337"/>
                  <a:gd name="connsiteX53" fmla="*/ 320014 w 426738"/>
                  <a:gd name="connsiteY53" fmla="*/ 134933 h 563337"/>
                  <a:gd name="connsiteX54" fmla="*/ 323988 w 426738"/>
                  <a:gd name="connsiteY54" fmla="*/ 166682 h 563337"/>
                  <a:gd name="connsiteX55" fmla="*/ 322001 w 426738"/>
                  <a:gd name="connsiteY55" fmla="*/ 171643 h 563337"/>
                  <a:gd name="connsiteX56" fmla="*/ 313060 w 426738"/>
                  <a:gd name="connsiteY56" fmla="*/ 187517 h 563337"/>
                  <a:gd name="connsiteX57" fmla="*/ 213719 w 426738"/>
                  <a:gd name="connsiteY57" fmla="*/ 276811 h 563337"/>
                  <a:gd name="connsiteX58" fmla="*/ 112391 w 426738"/>
                  <a:gd name="connsiteY58" fmla="*/ 188509 h 563337"/>
                  <a:gd name="connsiteX59" fmla="*/ 103451 w 426738"/>
                  <a:gd name="connsiteY59" fmla="*/ 171643 h 563337"/>
                  <a:gd name="connsiteX60" fmla="*/ 101464 w 426738"/>
                  <a:gd name="connsiteY60" fmla="*/ 167674 h 563337"/>
                  <a:gd name="connsiteX61" fmla="*/ 105437 w 426738"/>
                  <a:gd name="connsiteY61" fmla="*/ 135925 h 563337"/>
                  <a:gd name="connsiteX62" fmla="*/ 105437 w 426738"/>
                  <a:gd name="connsiteY62" fmla="*/ 133941 h 563337"/>
                  <a:gd name="connsiteX63" fmla="*/ 212726 w 426738"/>
                  <a:gd name="connsiteY63" fmla="*/ 0 h 563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426738" h="563337">
                    <a:moveTo>
                      <a:pt x="55845" y="536580"/>
                    </a:moveTo>
                    <a:lnTo>
                      <a:pt x="371677" y="536580"/>
                    </a:lnTo>
                    <a:lnTo>
                      <a:pt x="371677" y="563337"/>
                    </a:lnTo>
                    <a:lnTo>
                      <a:pt x="55845" y="563337"/>
                    </a:lnTo>
                    <a:close/>
                    <a:moveTo>
                      <a:pt x="113334" y="402793"/>
                    </a:moveTo>
                    <a:lnTo>
                      <a:pt x="321984" y="402793"/>
                    </a:lnTo>
                    <a:lnTo>
                      <a:pt x="321984" y="523679"/>
                    </a:lnTo>
                    <a:lnTo>
                      <a:pt x="318010" y="523679"/>
                    </a:lnTo>
                    <a:lnTo>
                      <a:pt x="113334" y="523679"/>
                    </a:lnTo>
                    <a:close/>
                    <a:moveTo>
                      <a:pt x="290306" y="252920"/>
                    </a:moveTo>
                    <a:lnTo>
                      <a:pt x="339972" y="261846"/>
                    </a:lnTo>
                    <a:cubicBezTo>
                      <a:pt x="352885" y="264821"/>
                      <a:pt x="363812" y="274739"/>
                      <a:pt x="366791" y="287633"/>
                    </a:cubicBezTo>
                    <a:lnTo>
                      <a:pt x="425397" y="480040"/>
                    </a:lnTo>
                    <a:cubicBezTo>
                      <a:pt x="428377" y="490950"/>
                      <a:pt x="426391" y="501860"/>
                      <a:pt x="419437" y="510786"/>
                    </a:cubicBezTo>
                    <a:cubicBezTo>
                      <a:pt x="413477" y="518720"/>
                      <a:pt x="402551" y="523679"/>
                      <a:pt x="391624" y="523679"/>
                    </a:cubicBezTo>
                    <a:lnTo>
                      <a:pt x="350898" y="523679"/>
                    </a:lnTo>
                    <a:lnTo>
                      <a:pt x="350898" y="387804"/>
                    </a:lnTo>
                    <a:lnTo>
                      <a:pt x="335999" y="373919"/>
                    </a:lnTo>
                    <a:lnTo>
                      <a:pt x="222760" y="373919"/>
                    </a:lnTo>
                    <a:close/>
                    <a:moveTo>
                      <a:pt x="137229" y="251965"/>
                    </a:moveTo>
                    <a:lnTo>
                      <a:pt x="204762" y="373939"/>
                    </a:lnTo>
                    <a:lnTo>
                      <a:pt x="98496" y="373939"/>
                    </a:lnTo>
                    <a:lnTo>
                      <a:pt x="84592" y="387822"/>
                    </a:lnTo>
                    <a:lnTo>
                      <a:pt x="84592" y="523679"/>
                    </a:lnTo>
                    <a:lnTo>
                      <a:pt x="34935" y="523679"/>
                    </a:lnTo>
                    <a:cubicBezTo>
                      <a:pt x="24010" y="523679"/>
                      <a:pt x="14079" y="518721"/>
                      <a:pt x="7127" y="510787"/>
                    </a:cubicBezTo>
                    <a:cubicBezTo>
                      <a:pt x="1168" y="501863"/>
                      <a:pt x="-1811" y="490954"/>
                      <a:pt x="1168" y="480046"/>
                    </a:cubicBezTo>
                    <a:lnTo>
                      <a:pt x="60757" y="287665"/>
                    </a:lnTo>
                    <a:cubicBezTo>
                      <a:pt x="63736" y="274773"/>
                      <a:pt x="74660" y="264857"/>
                      <a:pt x="87571" y="262873"/>
                    </a:cubicBezTo>
                    <a:close/>
                    <a:moveTo>
                      <a:pt x="151134" y="119058"/>
                    </a:moveTo>
                    <a:lnTo>
                      <a:pt x="140207" y="143862"/>
                    </a:lnTo>
                    <a:cubicBezTo>
                      <a:pt x="139213" y="144855"/>
                      <a:pt x="138220" y="145847"/>
                      <a:pt x="136233" y="145847"/>
                    </a:cubicBezTo>
                    <a:lnTo>
                      <a:pt x="119345" y="142870"/>
                    </a:lnTo>
                    <a:cubicBezTo>
                      <a:pt x="118352" y="144855"/>
                      <a:pt x="117358" y="145847"/>
                      <a:pt x="115371" y="146839"/>
                    </a:cubicBezTo>
                    <a:cubicBezTo>
                      <a:pt x="112391" y="147831"/>
                      <a:pt x="111398" y="154776"/>
                      <a:pt x="114378" y="160729"/>
                    </a:cubicBezTo>
                    <a:cubicBezTo>
                      <a:pt x="115371" y="162713"/>
                      <a:pt x="115371" y="164698"/>
                      <a:pt x="116365" y="166682"/>
                    </a:cubicBezTo>
                    <a:cubicBezTo>
                      <a:pt x="118352" y="169658"/>
                      <a:pt x="120339" y="175611"/>
                      <a:pt x="122325" y="177596"/>
                    </a:cubicBezTo>
                    <a:cubicBezTo>
                      <a:pt x="123319" y="178588"/>
                      <a:pt x="125306" y="179580"/>
                      <a:pt x="125306" y="181564"/>
                    </a:cubicBezTo>
                    <a:cubicBezTo>
                      <a:pt x="139213" y="229188"/>
                      <a:pt x="174976" y="261929"/>
                      <a:pt x="213719" y="261929"/>
                    </a:cubicBezTo>
                    <a:cubicBezTo>
                      <a:pt x="251469" y="261929"/>
                      <a:pt x="287232" y="228195"/>
                      <a:pt x="300146" y="181564"/>
                    </a:cubicBezTo>
                    <a:cubicBezTo>
                      <a:pt x="300146" y="179580"/>
                      <a:pt x="302133" y="177596"/>
                      <a:pt x="303126" y="176603"/>
                    </a:cubicBezTo>
                    <a:cubicBezTo>
                      <a:pt x="305113" y="174619"/>
                      <a:pt x="307100" y="168666"/>
                      <a:pt x="309087" y="165690"/>
                    </a:cubicBezTo>
                    <a:cubicBezTo>
                      <a:pt x="309087" y="163705"/>
                      <a:pt x="310080" y="161721"/>
                      <a:pt x="311073" y="160729"/>
                    </a:cubicBezTo>
                    <a:cubicBezTo>
                      <a:pt x="314054" y="153784"/>
                      <a:pt x="313060" y="147831"/>
                      <a:pt x="310080" y="145847"/>
                    </a:cubicBezTo>
                    <a:cubicBezTo>
                      <a:pt x="308093" y="144855"/>
                      <a:pt x="306106" y="143862"/>
                      <a:pt x="306106" y="141878"/>
                    </a:cubicBezTo>
                    <a:lnTo>
                      <a:pt x="286238" y="147831"/>
                    </a:lnTo>
                    <a:cubicBezTo>
                      <a:pt x="285245" y="147831"/>
                      <a:pt x="285245" y="147831"/>
                      <a:pt x="285245" y="147831"/>
                    </a:cubicBezTo>
                    <a:cubicBezTo>
                      <a:pt x="283258" y="147831"/>
                      <a:pt x="282265" y="146839"/>
                      <a:pt x="281271" y="145847"/>
                    </a:cubicBezTo>
                    <a:lnTo>
                      <a:pt x="274317" y="128980"/>
                    </a:lnTo>
                    <a:cubicBezTo>
                      <a:pt x="267363" y="130964"/>
                      <a:pt x="257429" y="131957"/>
                      <a:pt x="246502" y="131957"/>
                    </a:cubicBezTo>
                    <a:cubicBezTo>
                      <a:pt x="209746" y="131957"/>
                      <a:pt x="163055" y="122035"/>
                      <a:pt x="151134" y="119058"/>
                    </a:cubicBezTo>
                    <a:close/>
                    <a:moveTo>
                      <a:pt x="212726" y="0"/>
                    </a:moveTo>
                    <a:cubicBezTo>
                      <a:pt x="311073" y="0"/>
                      <a:pt x="320014" y="68459"/>
                      <a:pt x="320014" y="133941"/>
                    </a:cubicBezTo>
                    <a:lnTo>
                      <a:pt x="320014" y="134933"/>
                    </a:lnTo>
                    <a:cubicBezTo>
                      <a:pt x="327961" y="140886"/>
                      <a:pt x="329948" y="154776"/>
                      <a:pt x="323988" y="166682"/>
                    </a:cubicBezTo>
                    <a:cubicBezTo>
                      <a:pt x="323988" y="167674"/>
                      <a:pt x="322994" y="169658"/>
                      <a:pt x="322001" y="171643"/>
                    </a:cubicBezTo>
                    <a:cubicBezTo>
                      <a:pt x="319021" y="178588"/>
                      <a:pt x="317034" y="184541"/>
                      <a:pt x="313060" y="187517"/>
                    </a:cubicBezTo>
                    <a:cubicBezTo>
                      <a:pt x="298159" y="240101"/>
                      <a:pt x="257429" y="275819"/>
                      <a:pt x="213719" y="276811"/>
                    </a:cubicBezTo>
                    <a:cubicBezTo>
                      <a:pt x="170009" y="276811"/>
                      <a:pt x="128286" y="240101"/>
                      <a:pt x="112391" y="188509"/>
                    </a:cubicBezTo>
                    <a:cubicBezTo>
                      <a:pt x="108418" y="184541"/>
                      <a:pt x="106431" y="179580"/>
                      <a:pt x="103451" y="171643"/>
                    </a:cubicBezTo>
                    <a:cubicBezTo>
                      <a:pt x="102457" y="170651"/>
                      <a:pt x="101464" y="168666"/>
                      <a:pt x="101464" y="167674"/>
                    </a:cubicBezTo>
                    <a:cubicBezTo>
                      <a:pt x="95503" y="154776"/>
                      <a:pt x="97490" y="141878"/>
                      <a:pt x="105437" y="135925"/>
                    </a:cubicBezTo>
                    <a:cubicBezTo>
                      <a:pt x="105437" y="134933"/>
                      <a:pt x="105437" y="134933"/>
                      <a:pt x="105437" y="133941"/>
                    </a:cubicBezTo>
                    <a:cubicBezTo>
                      <a:pt x="105437" y="66474"/>
                      <a:pt x="113385" y="0"/>
                      <a:pt x="212726" y="0"/>
                    </a:cubicBezTo>
                    <a:close/>
                  </a:path>
                </a:pathLst>
              </a:custGeom>
              <a:solidFill>
                <a:schemeClr val="bg1"/>
              </a:solidFill>
              <a:ln w="38100" cap="flat">
                <a:noFill/>
                <a:miter lim="400000"/>
              </a:ln>
              <a:effectLst/>
            </p:spPr>
            <p:txBody>
              <a:bodyPr wrap="square" lIns="91440" tIns="45720" rIns="91440" bIns="45720" numCol="1"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defRPr sz="1300" cap="all"/>
                </a:pPr>
                <a:endParaRPr>
                  <a:cs typeface="+mn-ea"/>
                  <a:sym typeface="+mn-lt"/>
                </a:endParaRPr>
              </a:p>
            </p:txBody>
          </p:sp>
        </p:grpSp>
        <p:grpSp>
          <p:nvGrpSpPr>
            <p:cNvPr id="10" name="组合 9"/>
            <p:cNvGrpSpPr/>
            <p:nvPr/>
          </p:nvGrpSpPr>
          <p:grpSpPr>
            <a:xfrm>
              <a:off x="6553309" y="4493595"/>
              <a:ext cx="828438" cy="828658"/>
              <a:chOff x="6553309" y="4493595"/>
              <a:chExt cx="828438" cy="828658"/>
            </a:xfrm>
          </p:grpSpPr>
          <p:sp>
            <p:nvSpPr>
              <p:cNvPr id="23" name="任意多边形: 形状 22"/>
              <p:cNvSpPr/>
              <p:nvPr/>
            </p:nvSpPr>
            <p:spPr>
              <a:xfrm>
                <a:off x="6553309" y="4493595"/>
                <a:ext cx="828438" cy="828658"/>
              </a:xfrm>
              <a:custGeom>
                <a:avLst/>
                <a:gdLst/>
                <a:ahLst/>
                <a:cxnLst>
                  <a:cxn ang="0">
                    <a:pos x="wd2" y="hd2"/>
                  </a:cxn>
                  <a:cxn ang="5400000">
                    <a:pos x="wd2" y="hd2"/>
                  </a:cxn>
                  <a:cxn ang="10800000">
                    <a:pos x="wd2" y="hd2"/>
                  </a:cxn>
                  <a:cxn ang="16200000">
                    <a:pos x="wd2" y="hd2"/>
                  </a:cxn>
                </a:cxnLst>
                <a:rect l="0" t="0" r="r" b="b"/>
                <a:pathLst>
                  <a:path w="18915" h="18915" extrusionOk="0">
                    <a:moveTo>
                      <a:pt x="14184" y="1268"/>
                    </a:moveTo>
                    <a:cubicBezTo>
                      <a:pt x="18708" y="3879"/>
                      <a:pt x="20257" y="9663"/>
                      <a:pt x="17646" y="14185"/>
                    </a:cubicBezTo>
                    <a:cubicBezTo>
                      <a:pt x="15035" y="18708"/>
                      <a:pt x="9252" y="20257"/>
                      <a:pt x="4729" y="17646"/>
                    </a:cubicBezTo>
                    <a:cubicBezTo>
                      <a:pt x="206" y="15035"/>
                      <a:pt x="-1343" y="9252"/>
                      <a:pt x="1268" y="4729"/>
                    </a:cubicBezTo>
                    <a:cubicBezTo>
                      <a:pt x="3879" y="207"/>
                      <a:pt x="9662" y="-1343"/>
                      <a:pt x="14184" y="1268"/>
                    </a:cubicBezTo>
                    <a:close/>
                  </a:path>
                </a:pathLst>
              </a:custGeom>
              <a:solidFill>
                <a:schemeClr val="accent1"/>
              </a:solidFill>
              <a:ln w="38100" cap="flat">
                <a:solidFill>
                  <a:schemeClr val="bg1"/>
                </a:solidFill>
                <a:miter lim="400000"/>
              </a:ln>
              <a:effectLst/>
            </p:spPr>
            <p:txBody>
              <a:bodyPr wrap="square" lIns="91440" tIns="45720" rIns="91440" bIns="45720" numCol="1" anchor="ctr">
                <a:normAutofit/>
              </a:bodyPr>
              <a:lstStyle>
                <a:defPPr>
                  <a:defRPr lang="en-US"/>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defRPr sz="1300" cap="all"/>
                </a:pPr>
                <a:endParaRPr>
                  <a:cs typeface="+mn-ea"/>
                  <a:sym typeface="+mn-lt"/>
                </a:endParaRPr>
              </a:p>
            </p:txBody>
          </p:sp>
          <p:sp>
            <p:nvSpPr>
              <p:cNvPr id="24" name="任意多边形: 形状 23"/>
              <p:cNvSpPr/>
              <p:nvPr/>
            </p:nvSpPr>
            <p:spPr>
              <a:xfrm>
                <a:off x="6755658" y="4710449"/>
                <a:ext cx="423740" cy="394950"/>
              </a:xfrm>
              <a:custGeom>
                <a:avLst/>
                <a:gdLst>
                  <a:gd name="connsiteX0" fmla="*/ 103209 w 600657"/>
                  <a:gd name="connsiteY0" fmla="*/ 435200 h 559848"/>
                  <a:gd name="connsiteX1" fmla="*/ 103209 w 600657"/>
                  <a:gd name="connsiteY1" fmla="*/ 502743 h 559848"/>
                  <a:gd name="connsiteX2" fmla="*/ 121655 w 600657"/>
                  <a:gd name="connsiteY2" fmla="*/ 521164 h 559848"/>
                  <a:gd name="connsiteX3" fmla="*/ 544078 w 600657"/>
                  <a:gd name="connsiteY3" fmla="*/ 521164 h 559848"/>
                  <a:gd name="connsiteX4" fmla="*/ 562525 w 600657"/>
                  <a:gd name="connsiteY4" fmla="*/ 502743 h 559848"/>
                  <a:gd name="connsiteX5" fmla="*/ 564369 w 600657"/>
                  <a:gd name="connsiteY5" fmla="*/ 502743 h 559848"/>
                  <a:gd name="connsiteX6" fmla="*/ 564369 w 600657"/>
                  <a:gd name="connsiteY6" fmla="*/ 435200 h 559848"/>
                  <a:gd name="connsiteX7" fmla="*/ 121655 w 600657"/>
                  <a:gd name="connsiteY7" fmla="*/ 216604 h 559848"/>
                  <a:gd name="connsiteX8" fmla="*/ 103209 w 600657"/>
                  <a:gd name="connsiteY8" fmla="*/ 235025 h 559848"/>
                  <a:gd name="connsiteX9" fmla="*/ 103209 w 600657"/>
                  <a:gd name="connsiteY9" fmla="*/ 303183 h 559848"/>
                  <a:gd name="connsiteX10" fmla="*/ 562525 w 600657"/>
                  <a:gd name="connsiteY10" fmla="*/ 303183 h 559848"/>
                  <a:gd name="connsiteX11" fmla="*/ 562525 w 600657"/>
                  <a:gd name="connsiteY11" fmla="*/ 235025 h 559848"/>
                  <a:gd name="connsiteX12" fmla="*/ 544078 w 600657"/>
                  <a:gd name="connsiteY12" fmla="*/ 216604 h 559848"/>
                  <a:gd name="connsiteX13" fmla="*/ 121655 w 600657"/>
                  <a:gd name="connsiteY13" fmla="*/ 177920 h 559848"/>
                  <a:gd name="connsiteX14" fmla="*/ 544078 w 600657"/>
                  <a:gd name="connsiteY14" fmla="*/ 177920 h 559848"/>
                  <a:gd name="connsiteX15" fmla="*/ 600647 w 600657"/>
                  <a:gd name="connsiteY15" fmla="*/ 235025 h 559848"/>
                  <a:gd name="connsiteX16" fmla="*/ 600647 w 600657"/>
                  <a:gd name="connsiteY16" fmla="*/ 502743 h 559848"/>
                  <a:gd name="connsiteX17" fmla="*/ 544078 w 600657"/>
                  <a:gd name="connsiteY17" fmla="*/ 559848 h 559848"/>
                  <a:gd name="connsiteX18" fmla="*/ 121655 w 600657"/>
                  <a:gd name="connsiteY18" fmla="*/ 559848 h 559848"/>
                  <a:gd name="connsiteX19" fmla="*/ 64471 w 600657"/>
                  <a:gd name="connsiteY19" fmla="*/ 502743 h 559848"/>
                  <a:gd name="connsiteX20" fmla="*/ 64471 w 600657"/>
                  <a:gd name="connsiteY20" fmla="*/ 235025 h 559848"/>
                  <a:gd name="connsiteX21" fmla="*/ 121655 w 600657"/>
                  <a:gd name="connsiteY21" fmla="*/ 177920 h 559848"/>
                  <a:gd name="connsiteX22" fmla="*/ 472657 w 600657"/>
                  <a:gd name="connsiteY22" fmla="*/ 412 h 559848"/>
                  <a:gd name="connsiteX23" fmla="*/ 520129 w 600657"/>
                  <a:gd name="connsiteY23" fmla="*/ 42280 h 559848"/>
                  <a:gd name="connsiteX24" fmla="*/ 547800 w 600657"/>
                  <a:gd name="connsiteY24" fmla="*/ 149095 h 559848"/>
                  <a:gd name="connsiteX25" fmla="*/ 544111 w 600657"/>
                  <a:gd name="connsiteY25" fmla="*/ 149095 h 559848"/>
                  <a:gd name="connsiteX26" fmla="*/ 544111 w 600657"/>
                  <a:gd name="connsiteY26" fmla="*/ 147253 h 559848"/>
                  <a:gd name="connsiteX27" fmla="*/ 123515 w 600657"/>
                  <a:gd name="connsiteY27" fmla="*/ 147253 h 559848"/>
                  <a:gd name="connsiteX28" fmla="*/ 37428 w 600657"/>
                  <a:gd name="connsiteY28" fmla="*/ 233196 h 559848"/>
                  <a:gd name="connsiteX29" fmla="*/ 37428 w 600657"/>
                  <a:gd name="connsiteY29" fmla="*/ 311772 h 559848"/>
                  <a:gd name="connsiteX30" fmla="*/ 2379 w 600657"/>
                  <a:gd name="connsiteY30" fmla="*/ 179789 h 559848"/>
                  <a:gd name="connsiteX31" fmla="*/ 42962 w 600657"/>
                  <a:gd name="connsiteY31" fmla="*/ 110420 h 559848"/>
                  <a:gd name="connsiteX32" fmla="*/ 450645 w 600657"/>
                  <a:gd name="connsiteY32" fmla="*/ 2378 h 559848"/>
                  <a:gd name="connsiteX33" fmla="*/ 472657 w 600657"/>
                  <a:gd name="connsiteY33" fmla="*/ 412 h 559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00657" h="559848">
                    <a:moveTo>
                      <a:pt x="103209" y="435200"/>
                    </a:moveTo>
                    <a:lnTo>
                      <a:pt x="103209" y="502743"/>
                    </a:lnTo>
                    <a:cubicBezTo>
                      <a:pt x="103209" y="511954"/>
                      <a:pt x="110587" y="521164"/>
                      <a:pt x="121655" y="521164"/>
                    </a:cubicBezTo>
                    <a:lnTo>
                      <a:pt x="544078" y="521164"/>
                    </a:lnTo>
                    <a:cubicBezTo>
                      <a:pt x="553301" y="521164"/>
                      <a:pt x="562525" y="513796"/>
                      <a:pt x="562525" y="502743"/>
                    </a:cubicBezTo>
                    <a:lnTo>
                      <a:pt x="564369" y="502743"/>
                    </a:lnTo>
                    <a:lnTo>
                      <a:pt x="564369" y="435200"/>
                    </a:lnTo>
                    <a:close/>
                    <a:moveTo>
                      <a:pt x="121655" y="216604"/>
                    </a:moveTo>
                    <a:cubicBezTo>
                      <a:pt x="112432" y="216604"/>
                      <a:pt x="103209" y="223972"/>
                      <a:pt x="103209" y="235025"/>
                    </a:cubicBezTo>
                    <a:lnTo>
                      <a:pt x="103209" y="303183"/>
                    </a:lnTo>
                    <a:lnTo>
                      <a:pt x="562525" y="303183"/>
                    </a:lnTo>
                    <a:lnTo>
                      <a:pt x="562525" y="235025"/>
                    </a:lnTo>
                    <a:cubicBezTo>
                      <a:pt x="562525" y="225815"/>
                      <a:pt x="555146" y="216604"/>
                      <a:pt x="544078" y="216604"/>
                    </a:cubicBezTo>
                    <a:close/>
                    <a:moveTo>
                      <a:pt x="121655" y="177920"/>
                    </a:moveTo>
                    <a:lnTo>
                      <a:pt x="544078" y="177920"/>
                    </a:lnTo>
                    <a:cubicBezTo>
                      <a:pt x="575437" y="177920"/>
                      <a:pt x="601262" y="203709"/>
                      <a:pt x="600647" y="235025"/>
                    </a:cubicBezTo>
                    <a:lnTo>
                      <a:pt x="600647" y="502743"/>
                    </a:lnTo>
                    <a:cubicBezTo>
                      <a:pt x="600647" y="534059"/>
                      <a:pt x="575437" y="559848"/>
                      <a:pt x="544078" y="559848"/>
                    </a:cubicBezTo>
                    <a:lnTo>
                      <a:pt x="121655" y="559848"/>
                    </a:lnTo>
                    <a:cubicBezTo>
                      <a:pt x="90296" y="559848"/>
                      <a:pt x="64471" y="534059"/>
                      <a:pt x="64471" y="502743"/>
                    </a:cubicBezTo>
                    <a:lnTo>
                      <a:pt x="64471" y="235025"/>
                    </a:lnTo>
                    <a:cubicBezTo>
                      <a:pt x="64471" y="203709"/>
                      <a:pt x="90296" y="177920"/>
                      <a:pt x="121655" y="177920"/>
                    </a:cubicBezTo>
                    <a:close/>
                    <a:moveTo>
                      <a:pt x="472657" y="412"/>
                    </a:moveTo>
                    <a:cubicBezTo>
                      <a:pt x="494534" y="3145"/>
                      <a:pt x="514595" y="19260"/>
                      <a:pt x="520129" y="42280"/>
                    </a:cubicBezTo>
                    <a:lnTo>
                      <a:pt x="547800" y="149095"/>
                    </a:lnTo>
                    <a:lnTo>
                      <a:pt x="544111" y="149095"/>
                    </a:lnTo>
                    <a:lnTo>
                      <a:pt x="544111" y="147253"/>
                    </a:lnTo>
                    <a:lnTo>
                      <a:pt x="123515" y="147253"/>
                    </a:lnTo>
                    <a:cubicBezTo>
                      <a:pt x="75552" y="147253"/>
                      <a:pt x="37428" y="185313"/>
                      <a:pt x="37428" y="233196"/>
                    </a:cubicBezTo>
                    <a:lnTo>
                      <a:pt x="37428" y="311772"/>
                    </a:lnTo>
                    <a:lnTo>
                      <a:pt x="2379" y="179789"/>
                    </a:lnTo>
                    <a:cubicBezTo>
                      <a:pt x="-6845" y="150936"/>
                      <a:pt x="11602" y="117787"/>
                      <a:pt x="42962" y="110420"/>
                    </a:cubicBezTo>
                    <a:lnTo>
                      <a:pt x="450645" y="2378"/>
                    </a:lnTo>
                    <a:cubicBezTo>
                      <a:pt x="457870" y="76"/>
                      <a:pt x="465364" y="-499"/>
                      <a:pt x="472657" y="412"/>
                    </a:cubicBezTo>
                    <a:close/>
                  </a:path>
                </a:pathLst>
              </a:custGeom>
              <a:solidFill>
                <a:schemeClr val="bg1"/>
              </a:solidFill>
              <a:ln w="38100" cap="flat">
                <a:noFill/>
                <a:miter lim="400000"/>
              </a:ln>
              <a:effectLst/>
            </p:spPr>
            <p:txBody>
              <a:bodyPr wrap="square" lIns="91440" tIns="45720" rIns="91440" bIns="45720" numCol="1"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defRPr sz="1300" cap="all"/>
                </a:pPr>
                <a:endParaRPr>
                  <a:cs typeface="+mn-ea"/>
                  <a:sym typeface="+mn-lt"/>
                </a:endParaRPr>
              </a:p>
            </p:txBody>
          </p:sp>
        </p:grpSp>
        <p:grpSp>
          <p:nvGrpSpPr>
            <p:cNvPr id="11" name="组合 10"/>
            <p:cNvGrpSpPr/>
            <p:nvPr/>
          </p:nvGrpSpPr>
          <p:grpSpPr>
            <a:xfrm>
              <a:off x="4810253" y="4493593"/>
              <a:ext cx="828440" cy="828662"/>
              <a:chOff x="4810253" y="4493593"/>
              <a:chExt cx="828440" cy="828662"/>
            </a:xfrm>
          </p:grpSpPr>
          <p:sp>
            <p:nvSpPr>
              <p:cNvPr id="21" name="任意多边形: 形状 20"/>
              <p:cNvSpPr/>
              <p:nvPr/>
            </p:nvSpPr>
            <p:spPr>
              <a:xfrm>
                <a:off x="4810253" y="4493593"/>
                <a:ext cx="828440" cy="828662"/>
              </a:xfrm>
              <a:custGeom>
                <a:avLst/>
                <a:gdLst/>
                <a:ahLst/>
                <a:cxnLst>
                  <a:cxn ang="0">
                    <a:pos x="wd2" y="hd2"/>
                  </a:cxn>
                  <a:cxn ang="5400000">
                    <a:pos x="wd2" y="hd2"/>
                  </a:cxn>
                  <a:cxn ang="10800000">
                    <a:pos x="wd2" y="hd2"/>
                  </a:cxn>
                  <a:cxn ang="16200000">
                    <a:pos x="wd2" y="hd2"/>
                  </a:cxn>
                </a:cxnLst>
                <a:rect l="0" t="0" r="r" b="b"/>
                <a:pathLst>
                  <a:path w="18915" h="18914" extrusionOk="0">
                    <a:moveTo>
                      <a:pt x="14186" y="17646"/>
                    </a:moveTo>
                    <a:cubicBezTo>
                      <a:pt x="9662" y="20257"/>
                      <a:pt x="3880" y="18707"/>
                      <a:pt x="1269" y="14185"/>
                    </a:cubicBezTo>
                    <a:cubicBezTo>
                      <a:pt x="-1343" y="9662"/>
                      <a:pt x="207" y="3879"/>
                      <a:pt x="4730" y="1268"/>
                    </a:cubicBezTo>
                    <a:cubicBezTo>
                      <a:pt x="9252" y="-1343"/>
                      <a:pt x="15035" y="207"/>
                      <a:pt x="17647" y="4729"/>
                    </a:cubicBezTo>
                    <a:cubicBezTo>
                      <a:pt x="20257" y="9252"/>
                      <a:pt x="18708" y="15035"/>
                      <a:pt x="14186" y="17646"/>
                    </a:cubicBezTo>
                    <a:close/>
                  </a:path>
                </a:pathLst>
              </a:custGeom>
              <a:solidFill>
                <a:schemeClr val="accent1"/>
              </a:solidFill>
              <a:ln w="38100" cap="flat">
                <a:solidFill>
                  <a:schemeClr val="bg1"/>
                </a:solidFill>
                <a:miter lim="400000"/>
              </a:ln>
              <a:effectLst/>
            </p:spPr>
            <p:txBody>
              <a:bodyPr wrap="square" lIns="91440" tIns="45720" rIns="91440" bIns="45720" numCol="1" anchor="ctr">
                <a:normAutofit/>
              </a:bodyPr>
              <a:lstStyle>
                <a:defPPr>
                  <a:defRPr lang="en-US"/>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defRPr sz="1300" cap="all"/>
                </a:pPr>
                <a:endParaRPr>
                  <a:cs typeface="+mn-ea"/>
                  <a:sym typeface="+mn-lt"/>
                </a:endParaRPr>
              </a:p>
            </p:txBody>
          </p:sp>
          <p:sp>
            <p:nvSpPr>
              <p:cNvPr id="22" name="任意多边形: 形状 21"/>
              <p:cNvSpPr/>
              <p:nvPr/>
            </p:nvSpPr>
            <p:spPr>
              <a:xfrm>
                <a:off x="4995020" y="4719932"/>
                <a:ext cx="458906" cy="375984"/>
              </a:xfrm>
              <a:custGeom>
                <a:avLst/>
                <a:gdLst>
                  <a:gd name="connsiteX0" fmla="*/ 489893 w 608595"/>
                  <a:gd name="connsiteY0" fmla="*/ 258138 h 498625"/>
                  <a:gd name="connsiteX1" fmla="*/ 520885 w 608595"/>
                  <a:gd name="connsiteY1" fmla="*/ 261994 h 498625"/>
                  <a:gd name="connsiteX2" fmla="*/ 520885 w 608595"/>
                  <a:gd name="connsiteY2" fmla="*/ 451976 h 498625"/>
                  <a:gd name="connsiteX3" fmla="*/ 474161 w 608595"/>
                  <a:gd name="connsiteY3" fmla="*/ 498625 h 498625"/>
                  <a:gd name="connsiteX4" fmla="*/ 261454 w 608595"/>
                  <a:gd name="connsiteY4" fmla="*/ 498625 h 498625"/>
                  <a:gd name="connsiteX5" fmla="*/ 249773 w 608595"/>
                  <a:gd name="connsiteY5" fmla="*/ 497120 h 498625"/>
                  <a:gd name="connsiteX6" fmla="*/ 258251 w 608595"/>
                  <a:gd name="connsiteY6" fmla="*/ 489690 h 498625"/>
                  <a:gd name="connsiteX7" fmla="*/ 484617 w 608595"/>
                  <a:gd name="connsiteY7" fmla="*/ 263781 h 498625"/>
                  <a:gd name="connsiteX8" fmla="*/ 489893 w 608595"/>
                  <a:gd name="connsiteY8" fmla="*/ 258138 h 498625"/>
                  <a:gd name="connsiteX9" fmla="*/ 278908 w 608595"/>
                  <a:gd name="connsiteY9" fmla="*/ 178167 h 498625"/>
                  <a:gd name="connsiteX10" fmla="*/ 272785 w 608595"/>
                  <a:gd name="connsiteY10" fmla="*/ 184187 h 498625"/>
                  <a:gd name="connsiteX11" fmla="*/ 258937 w 608595"/>
                  <a:gd name="connsiteY11" fmla="*/ 186445 h 498625"/>
                  <a:gd name="connsiteX12" fmla="*/ 205902 w 608595"/>
                  <a:gd name="connsiteY12" fmla="*/ 192747 h 498625"/>
                  <a:gd name="connsiteX13" fmla="*/ 194126 w 608595"/>
                  <a:gd name="connsiteY13" fmla="*/ 238932 h 498625"/>
                  <a:gd name="connsiteX14" fmla="*/ 205902 w 608595"/>
                  <a:gd name="connsiteY14" fmla="*/ 269974 h 498625"/>
                  <a:gd name="connsiteX15" fmla="*/ 209199 w 608595"/>
                  <a:gd name="connsiteY15" fmla="*/ 282390 h 498625"/>
                  <a:gd name="connsiteX16" fmla="*/ 187815 w 608595"/>
                  <a:gd name="connsiteY16" fmla="*/ 298569 h 498625"/>
                  <a:gd name="connsiteX17" fmla="*/ 172272 w 608595"/>
                  <a:gd name="connsiteY17" fmla="*/ 286717 h 498625"/>
                  <a:gd name="connsiteX18" fmla="*/ 157576 w 608595"/>
                  <a:gd name="connsiteY18" fmla="*/ 259438 h 498625"/>
                  <a:gd name="connsiteX19" fmla="*/ 148533 w 608595"/>
                  <a:gd name="connsiteY19" fmla="*/ 255864 h 498625"/>
                  <a:gd name="connsiteX20" fmla="*/ 134497 w 608595"/>
                  <a:gd name="connsiteY20" fmla="*/ 263577 h 498625"/>
                  <a:gd name="connsiteX21" fmla="*/ 129975 w 608595"/>
                  <a:gd name="connsiteY21" fmla="*/ 275806 h 498625"/>
                  <a:gd name="connsiteX22" fmla="*/ 143352 w 608595"/>
                  <a:gd name="connsiteY22" fmla="*/ 300074 h 498625"/>
                  <a:gd name="connsiteX23" fmla="*/ 142410 w 608595"/>
                  <a:gd name="connsiteY23" fmla="*/ 311738 h 498625"/>
                  <a:gd name="connsiteX24" fmla="*/ 135250 w 608595"/>
                  <a:gd name="connsiteY24" fmla="*/ 319075 h 498625"/>
                  <a:gd name="connsiteX25" fmla="*/ 134968 w 608595"/>
                  <a:gd name="connsiteY25" fmla="*/ 328482 h 498625"/>
                  <a:gd name="connsiteX26" fmla="*/ 145613 w 608595"/>
                  <a:gd name="connsiteY26" fmla="*/ 339017 h 498625"/>
                  <a:gd name="connsiteX27" fmla="*/ 154562 w 608595"/>
                  <a:gd name="connsiteY27" fmla="*/ 338829 h 498625"/>
                  <a:gd name="connsiteX28" fmla="*/ 164453 w 608595"/>
                  <a:gd name="connsiteY28" fmla="*/ 329046 h 498625"/>
                  <a:gd name="connsiteX29" fmla="*/ 174909 w 608595"/>
                  <a:gd name="connsiteY29" fmla="*/ 327729 h 498625"/>
                  <a:gd name="connsiteX30" fmla="*/ 205431 w 608595"/>
                  <a:gd name="connsiteY30" fmla="*/ 334314 h 498625"/>
                  <a:gd name="connsiteX31" fmla="*/ 245466 w 608595"/>
                  <a:gd name="connsiteY31" fmla="*/ 272796 h 498625"/>
                  <a:gd name="connsiteX32" fmla="*/ 235293 w 608595"/>
                  <a:gd name="connsiteY32" fmla="*/ 245705 h 498625"/>
                  <a:gd name="connsiteX33" fmla="*/ 230771 w 608595"/>
                  <a:gd name="connsiteY33" fmla="*/ 229714 h 498625"/>
                  <a:gd name="connsiteX34" fmla="*/ 248858 w 608595"/>
                  <a:gd name="connsiteY34" fmla="*/ 216075 h 498625"/>
                  <a:gd name="connsiteX35" fmla="*/ 256394 w 608595"/>
                  <a:gd name="connsiteY35" fmla="*/ 221060 h 498625"/>
                  <a:gd name="connsiteX36" fmla="*/ 275234 w 608595"/>
                  <a:gd name="connsiteY36" fmla="*/ 249279 h 498625"/>
                  <a:gd name="connsiteX37" fmla="*/ 284089 w 608595"/>
                  <a:gd name="connsiteY37" fmla="*/ 252854 h 498625"/>
                  <a:gd name="connsiteX38" fmla="*/ 300103 w 608595"/>
                  <a:gd name="connsiteY38" fmla="*/ 244012 h 498625"/>
                  <a:gd name="connsiteX39" fmla="*/ 303118 w 608595"/>
                  <a:gd name="connsiteY39" fmla="*/ 235358 h 498625"/>
                  <a:gd name="connsiteX40" fmla="*/ 292756 w 608595"/>
                  <a:gd name="connsiteY40" fmla="*/ 216075 h 498625"/>
                  <a:gd name="connsiteX41" fmla="*/ 293886 w 608595"/>
                  <a:gd name="connsiteY41" fmla="*/ 201495 h 498625"/>
                  <a:gd name="connsiteX42" fmla="*/ 293886 w 608595"/>
                  <a:gd name="connsiteY42" fmla="*/ 182306 h 498625"/>
                  <a:gd name="connsiteX43" fmla="*/ 289741 w 608595"/>
                  <a:gd name="connsiteY43" fmla="*/ 178167 h 498625"/>
                  <a:gd name="connsiteX44" fmla="*/ 278908 w 608595"/>
                  <a:gd name="connsiteY44" fmla="*/ 178167 h 498625"/>
                  <a:gd name="connsiteX45" fmla="*/ 366092 w 608595"/>
                  <a:gd name="connsiteY45" fmla="*/ 69711 h 498625"/>
                  <a:gd name="connsiteX46" fmla="*/ 338726 w 608595"/>
                  <a:gd name="connsiteY46" fmla="*/ 80999 h 498625"/>
                  <a:gd name="connsiteX47" fmla="*/ 338726 w 608595"/>
                  <a:gd name="connsiteY47" fmla="*/ 135650 h 498625"/>
                  <a:gd name="connsiteX48" fmla="*/ 393457 w 608595"/>
                  <a:gd name="connsiteY48" fmla="*/ 135650 h 498625"/>
                  <a:gd name="connsiteX49" fmla="*/ 395059 w 608595"/>
                  <a:gd name="connsiteY49" fmla="*/ 133769 h 498625"/>
                  <a:gd name="connsiteX50" fmla="*/ 449696 w 608595"/>
                  <a:gd name="connsiteY50" fmla="*/ 164057 h 498625"/>
                  <a:gd name="connsiteX51" fmla="*/ 568767 w 608595"/>
                  <a:gd name="connsiteY51" fmla="*/ 173840 h 498625"/>
                  <a:gd name="connsiteX52" fmla="*/ 552187 w 608595"/>
                  <a:gd name="connsiteY52" fmla="*/ 143457 h 498625"/>
                  <a:gd name="connsiteX53" fmla="*/ 551434 w 608595"/>
                  <a:gd name="connsiteY53" fmla="*/ 142705 h 498625"/>
                  <a:gd name="connsiteX54" fmla="*/ 477956 w 608595"/>
                  <a:gd name="connsiteY54" fmla="*/ 96425 h 498625"/>
                  <a:gd name="connsiteX55" fmla="*/ 474753 w 608595"/>
                  <a:gd name="connsiteY55" fmla="*/ 95014 h 498625"/>
                  <a:gd name="connsiteX56" fmla="*/ 475507 w 608595"/>
                  <a:gd name="connsiteY56" fmla="*/ 149477 h 498625"/>
                  <a:gd name="connsiteX57" fmla="*/ 456007 w 608595"/>
                  <a:gd name="connsiteY57" fmla="*/ 142046 h 498625"/>
                  <a:gd name="connsiteX58" fmla="*/ 404385 w 608595"/>
                  <a:gd name="connsiteY58" fmla="*/ 114015 h 498625"/>
                  <a:gd name="connsiteX59" fmla="*/ 393457 w 608595"/>
                  <a:gd name="connsiteY59" fmla="*/ 80999 h 498625"/>
                  <a:gd name="connsiteX60" fmla="*/ 366092 w 608595"/>
                  <a:gd name="connsiteY60" fmla="*/ 69711 h 498625"/>
                  <a:gd name="connsiteX61" fmla="*/ 287857 w 608595"/>
                  <a:gd name="connsiteY61" fmla="*/ 9 h 498625"/>
                  <a:gd name="connsiteX62" fmla="*/ 423508 w 608595"/>
                  <a:gd name="connsiteY62" fmla="*/ 1985 h 498625"/>
                  <a:gd name="connsiteX63" fmla="*/ 474000 w 608595"/>
                  <a:gd name="connsiteY63" fmla="*/ 52403 h 498625"/>
                  <a:gd name="connsiteX64" fmla="*/ 474000 w 608595"/>
                  <a:gd name="connsiteY64" fmla="*/ 52779 h 498625"/>
                  <a:gd name="connsiteX65" fmla="*/ 493029 w 608595"/>
                  <a:gd name="connsiteY65" fmla="*/ 59928 h 498625"/>
                  <a:gd name="connsiteX66" fmla="*/ 579223 w 608595"/>
                  <a:gd name="connsiteY66" fmla="*/ 114579 h 498625"/>
                  <a:gd name="connsiteX67" fmla="*/ 580354 w 608595"/>
                  <a:gd name="connsiteY67" fmla="*/ 115708 h 498625"/>
                  <a:gd name="connsiteX68" fmla="*/ 605223 w 608595"/>
                  <a:gd name="connsiteY68" fmla="*/ 188890 h 498625"/>
                  <a:gd name="connsiteX69" fmla="*/ 535796 w 608595"/>
                  <a:gd name="connsiteY69" fmla="*/ 222753 h 498625"/>
                  <a:gd name="connsiteX70" fmla="*/ 471456 w 608595"/>
                  <a:gd name="connsiteY70" fmla="*/ 213065 h 498625"/>
                  <a:gd name="connsiteX71" fmla="*/ 456667 w 608595"/>
                  <a:gd name="connsiteY71" fmla="*/ 235640 h 498625"/>
                  <a:gd name="connsiteX72" fmla="*/ 230206 w 608595"/>
                  <a:gd name="connsiteY72" fmla="*/ 461771 h 498625"/>
                  <a:gd name="connsiteX73" fmla="*/ 164076 w 608595"/>
                  <a:gd name="connsiteY73" fmla="*/ 461771 h 498625"/>
                  <a:gd name="connsiteX74" fmla="*/ 13636 w 608595"/>
                  <a:gd name="connsiteY74" fmla="*/ 311550 h 498625"/>
                  <a:gd name="connsiteX75" fmla="*/ 13636 w 608595"/>
                  <a:gd name="connsiteY75" fmla="*/ 245517 h 498625"/>
                  <a:gd name="connsiteX76" fmla="*/ 239814 w 608595"/>
                  <a:gd name="connsiteY76" fmla="*/ 19386 h 498625"/>
                  <a:gd name="connsiteX77" fmla="*/ 287857 w 608595"/>
                  <a:gd name="connsiteY77" fmla="*/ 9 h 49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08595" h="498625">
                    <a:moveTo>
                      <a:pt x="489893" y="258138"/>
                    </a:moveTo>
                    <a:cubicBezTo>
                      <a:pt x="500537" y="260113"/>
                      <a:pt x="510900" y="261336"/>
                      <a:pt x="520885" y="261994"/>
                    </a:cubicBezTo>
                    <a:lnTo>
                      <a:pt x="520885" y="451976"/>
                    </a:lnTo>
                    <a:cubicBezTo>
                      <a:pt x="520885" y="477652"/>
                      <a:pt x="499972" y="498625"/>
                      <a:pt x="474161" y="498625"/>
                    </a:cubicBezTo>
                    <a:lnTo>
                      <a:pt x="261454" y="498625"/>
                    </a:lnTo>
                    <a:cubicBezTo>
                      <a:pt x="257403" y="498625"/>
                      <a:pt x="253541" y="498155"/>
                      <a:pt x="249773" y="497120"/>
                    </a:cubicBezTo>
                    <a:cubicBezTo>
                      <a:pt x="252787" y="494863"/>
                      <a:pt x="255613" y="492324"/>
                      <a:pt x="258251" y="489690"/>
                    </a:cubicBezTo>
                    <a:lnTo>
                      <a:pt x="484617" y="263781"/>
                    </a:lnTo>
                    <a:cubicBezTo>
                      <a:pt x="486501" y="261900"/>
                      <a:pt x="488291" y="260019"/>
                      <a:pt x="489893" y="258138"/>
                    </a:cubicBezTo>
                    <a:close/>
                    <a:moveTo>
                      <a:pt x="278908" y="178167"/>
                    </a:moveTo>
                    <a:cubicBezTo>
                      <a:pt x="276741" y="180236"/>
                      <a:pt x="274763" y="182212"/>
                      <a:pt x="272785" y="184187"/>
                    </a:cubicBezTo>
                    <a:cubicBezTo>
                      <a:pt x="266756" y="190207"/>
                      <a:pt x="266756" y="190113"/>
                      <a:pt x="258937" y="186445"/>
                    </a:cubicBezTo>
                    <a:cubicBezTo>
                      <a:pt x="240003" y="177697"/>
                      <a:pt x="222010" y="178543"/>
                      <a:pt x="205902" y="192747"/>
                    </a:cubicBezTo>
                    <a:cubicBezTo>
                      <a:pt x="191771" y="205257"/>
                      <a:pt x="189699" y="221342"/>
                      <a:pt x="194126" y="238932"/>
                    </a:cubicBezTo>
                    <a:cubicBezTo>
                      <a:pt x="196764" y="249844"/>
                      <a:pt x="201945" y="259721"/>
                      <a:pt x="205902" y="269974"/>
                    </a:cubicBezTo>
                    <a:cubicBezTo>
                      <a:pt x="207597" y="274018"/>
                      <a:pt x="208822" y="278157"/>
                      <a:pt x="209199" y="282390"/>
                    </a:cubicBezTo>
                    <a:cubicBezTo>
                      <a:pt x="210423" y="294995"/>
                      <a:pt x="199684" y="303272"/>
                      <a:pt x="187815" y="298569"/>
                    </a:cubicBezTo>
                    <a:cubicBezTo>
                      <a:pt x="181598" y="296123"/>
                      <a:pt x="176417" y="292079"/>
                      <a:pt x="172272" y="286717"/>
                    </a:cubicBezTo>
                    <a:cubicBezTo>
                      <a:pt x="165866" y="278439"/>
                      <a:pt x="160685" y="269503"/>
                      <a:pt x="157576" y="259438"/>
                    </a:cubicBezTo>
                    <a:cubicBezTo>
                      <a:pt x="155692" y="253606"/>
                      <a:pt x="154091" y="252948"/>
                      <a:pt x="148533" y="255864"/>
                    </a:cubicBezTo>
                    <a:cubicBezTo>
                      <a:pt x="143729" y="258310"/>
                      <a:pt x="139113" y="260943"/>
                      <a:pt x="134497" y="263577"/>
                    </a:cubicBezTo>
                    <a:cubicBezTo>
                      <a:pt x="128185" y="267152"/>
                      <a:pt x="127526" y="268845"/>
                      <a:pt x="129975" y="275806"/>
                    </a:cubicBezTo>
                    <a:cubicBezTo>
                      <a:pt x="132990" y="284648"/>
                      <a:pt x="137888" y="292549"/>
                      <a:pt x="143352" y="300074"/>
                    </a:cubicBezTo>
                    <a:cubicBezTo>
                      <a:pt x="147685" y="306000"/>
                      <a:pt x="147685" y="306376"/>
                      <a:pt x="142410" y="311738"/>
                    </a:cubicBezTo>
                    <a:cubicBezTo>
                      <a:pt x="139960" y="314184"/>
                      <a:pt x="137605" y="316629"/>
                      <a:pt x="135250" y="319075"/>
                    </a:cubicBezTo>
                    <a:cubicBezTo>
                      <a:pt x="132236" y="322085"/>
                      <a:pt x="131953" y="325283"/>
                      <a:pt x="134968" y="328482"/>
                    </a:cubicBezTo>
                    <a:cubicBezTo>
                      <a:pt x="138453" y="331962"/>
                      <a:pt x="142033" y="335630"/>
                      <a:pt x="145613" y="339017"/>
                    </a:cubicBezTo>
                    <a:cubicBezTo>
                      <a:pt x="148533" y="341839"/>
                      <a:pt x="151641" y="341745"/>
                      <a:pt x="154562" y="338829"/>
                    </a:cubicBezTo>
                    <a:cubicBezTo>
                      <a:pt x="157859" y="335630"/>
                      <a:pt x="161344" y="332432"/>
                      <a:pt x="164453" y="329046"/>
                    </a:cubicBezTo>
                    <a:cubicBezTo>
                      <a:pt x="167656" y="325566"/>
                      <a:pt x="170764" y="325283"/>
                      <a:pt x="174909" y="327729"/>
                    </a:cubicBezTo>
                    <a:cubicBezTo>
                      <a:pt x="184329" y="333091"/>
                      <a:pt x="194597" y="335348"/>
                      <a:pt x="205431" y="334314"/>
                    </a:cubicBezTo>
                    <a:cubicBezTo>
                      <a:pt x="235198" y="331492"/>
                      <a:pt x="254039" y="302332"/>
                      <a:pt x="245466" y="272796"/>
                    </a:cubicBezTo>
                    <a:cubicBezTo>
                      <a:pt x="242829" y="263483"/>
                      <a:pt x="238966" y="254547"/>
                      <a:pt x="235293" y="245705"/>
                    </a:cubicBezTo>
                    <a:cubicBezTo>
                      <a:pt x="233220" y="240532"/>
                      <a:pt x="231430" y="235264"/>
                      <a:pt x="230771" y="229714"/>
                    </a:cubicBezTo>
                    <a:cubicBezTo>
                      <a:pt x="229546" y="218709"/>
                      <a:pt x="238590" y="212030"/>
                      <a:pt x="248858" y="216075"/>
                    </a:cubicBezTo>
                    <a:cubicBezTo>
                      <a:pt x="251778" y="217204"/>
                      <a:pt x="254133" y="219085"/>
                      <a:pt x="256394" y="221060"/>
                    </a:cubicBezTo>
                    <a:cubicBezTo>
                      <a:pt x="265060" y="228868"/>
                      <a:pt x="271372" y="238274"/>
                      <a:pt x="275234" y="249279"/>
                    </a:cubicBezTo>
                    <a:cubicBezTo>
                      <a:pt x="277118" y="254829"/>
                      <a:pt x="278908" y="255488"/>
                      <a:pt x="284089" y="252854"/>
                    </a:cubicBezTo>
                    <a:cubicBezTo>
                      <a:pt x="289459" y="250032"/>
                      <a:pt x="294828" y="246928"/>
                      <a:pt x="300103" y="244012"/>
                    </a:cubicBezTo>
                    <a:cubicBezTo>
                      <a:pt x="303777" y="242037"/>
                      <a:pt x="304531" y="239121"/>
                      <a:pt x="303118" y="235358"/>
                    </a:cubicBezTo>
                    <a:cubicBezTo>
                      <a:pt x="300480" y="228491"/>
                      <a:pt x="297089" y="222095"/>
                      <a:pt x="292756" y="216075"/>
                    </a:cubicBezTo>
                    <a:cubicBezTo>
                      <a:pt x="287104" y="208267"/>
                      <a:pt x="287104" y="208267"/>
                      <a:pt x="293886" y="201495"/>
                    </a:cubicBezTo>
                    <a:cubicBezTo>
                      <a:pt x="303400" y="191900"/>
                      <a:pt x="303400" y="191900"/>
                      <a:pt x="293886" y="182306"/>
                    </a:cubicBezTo>
                    <a:lnTo>
                      <a:pt x="289741" y="178167"/>
                    </a:lnTo>
                    <a:cubicBezTo>
                      <a:pt x="285031" y="173840"/>
                      <a:pt x="283524" y="173840"/>
                      <a:pt x="278908" y="178167"/>
                    </a:cubicBezTo>
                    <a:close/>
                    <a:moveTo>
                      <a:pt x="366092" y="69711"/>
                    </a:moveTo>
                    <a:cubicBezTo>
                      <a:pt x="356177" y="69711"/>
                      <a:pt x="346262" y="73473"/>
                      <a:pt x="338726" y="80999"/>
                    </a:cubicBezTo>
                    <a:cubicBezTo>
                      <a:pt x="323654" y="96049"/>
                      <a:pt x="323654" y="120600"/>
                      <a:pt x="338726" y="135650"/>
                    </a:cubicBezTo>
                    <a:cubicBezTo>
                      <a:pt x="353798" y="150700"/>
                      <a:pt x="378385" y="150700"/>
                      <a:pt x="393457" y="135650"/>
                    </a:cubicBezTo>
                    <a:cubicBezTo>
                      <a:pt x="393928" y="135085"/>
                      <a:pt x="394588" y="134427"/>
                      <a:pt x="395059" y="133769"/>
                    </a:cubicBezTo>
                    <a:cubicBezTo>
                      <a:pt x="410508" y="145056"/>
                      <a:pt x="429348" y="155591"/>
                      <a:pt x="449696" y="164057"/>
                    </a:cubicBezTo>
                    <a:cubicBezTo>
                      <a:pt x="518934" y="192841"/>
                      <a:pt x="564528" y="183999"/>
                      <a:pt x="568767" y="173840"/>
                    </a:cubicBezTo>
                    <a:cubicBezTo>
                      <a:pt x="570180" y="170454"/>
                      <a:pt x="568578" y="159918"/>
                      <a:pt x="552187" y="143457"/>
                    </a:cubicBezTo>
                    <a:lnTo>
                      <a:pt x="551434" y="142705"/>
                    </a:lnTo>
                    <a:cubicBezTo>
                      <a:pt x="534289" y="125491"/>
                      <a:pt x="507630" y="108747"/>
                      <a:pt x="477956" y="96425"/>
                    </a:cubicBezTo>
                    <a:cubicBezTo>
                      <a:pt x="476826" y="95955"/>
                      <a:pt x="475884" y="95578"/>
                      <a:pt x="474753" y="95014"/>
                    </a:cubicBezTo>
                    <a:lnTo>
                      <a:pt x="475507" y="149477"/>
                    </a:lnTo>
                    <a:cubicBezTo>
                      <a:pt x="469196" y="147314"/>
                      <a:pt x="462790" y="144868"/>
                      <a:pt x="456007" y="142046"/>
                    </a:cubicBezTo>
                    <a:cubicBezTo>
                      <a:pt x="437073" y="134145"/>
                      <a:pt x="419174" y="124550"/>
                      <a:pt x="404385" y="114015"/>
                    </a:cubicBezTo>
                    <a:cubicBezTo>
                      <a:pt x="405986" y="102351"/>
                      <a:pt x="402501" y="90029"/>
                      <a:pt x="393457" y="80999"/>
                    </a:cubicBezTo>
                    <a:cubicBezTo>
                      <a:pt x="385921" y="73473"/>
                      <a:pt x="376006" y="69711"/>
                      <a:pt x="366092" y="69711"/>
                    </a:cubicBezTo>
                    <a:close/>
                    <a:moveTo>
                      <a:pt x="287857" y="9"/>
                    </a:moveTo>
                    <a:lnTo>
                      <a:pt x="423508" y="1985"/>
                    </a:lnTo>
                    <a:cubicBezTo>
                      <a:pt x="451203" y="2361"/>
                      <a:pt x="473623" y="24654"/>
                      <a:pt x="474000" y="52403"/>
                    </a:cubicBezTo>
                    <a:lnTo>
                      <a:pt x="474000" y="52779"/>
                    </a:lnTo>
                    <a:cubicBezTo>
                      <a:pt x="480406" y="54943"/>
                      <a:pt x="486811" y="57294"/>
                      <a:pt x="493029" y="59928"/>
                    </a:cubicBezTo>
                    <a:cubicBezTo>
                      <a:pt x="527695" y="74320"/>
                      <a:pt x="558216" y="93697"/>
                      <a:pt x="579223" y="114579"/>
                    </a:cubicBezTo>
                    <a:lnTo>
                      <a:pt x="580354" y="115708"/>
                    </a:lnTo>
                    <a:cubicBezTo>
                      <a:pt x="614172" y="150136"/>
                      <a:pt x="610404" y="176286"/>
                      <a:pt x="605223" y="188890"/>
                    </a:cubicBezTo>
                    <a:cubicBezTo>
                      <a:pt x="599948" y="201401"/>
                      <a:pt x="584027" y="222471"/>
                      <a:pt x="535796" y="222753"/>
                    </a:cubicBezTo>
                    <a:cubicBezTo>
                      <a:pt x="516296" y="222847"/>
                      <a:pt x="494159" y="219461"/>
                      <a:pt x="471456" y="213065"/>
                    </a:cubicBezTo>
                    <a:cubicBezTo>
                      <a:pt x="468065" y="221436"/>
                      <a:pt x="463167" y="229150"/>
                      <a:pt x="456667" y="235640"/>
                    </a:cubicBezTo>
                    <a:lnTo>
                      <a:pt x="230206" y="461771"/>
                    </a:lnTo>
                    <a:cubicBezTo>
                      <a:pt x="211931" y="479925"/>
                      <a:pt x="182351" y="479925"/>
                      <a:pt x="164076" y="461771"/>
                    </a:cubicBezTo>
                    <a:lnTo>
                      <a:pt x="13636" y="311550"/>
                    </a:lnTo>
                    <a:cubicBezTo>
                      <a:pt x="-4545" y="293302"/>
                      <a:pt x="-4545" y="263765"/>
                      <a:pt x="13636" y="245517"/>
                    </a:cubicBezTo>
                    <a:lnTo>
                      <a:pt x="239814" y="19386"/>
                    </a:lnTo>
                    <a:cubicBezTo>
                      <a:pt x="252532" y="6782"/>
                      <a:pt x="269865" y="-273"/>
                      <a:pt x="287857" y="9"/>
                    </a:cubicBezTo>
                    <a:close/>
                  </a:path>
                </a:pathLst>
              </a:custGeom>
              <a:solidFill>
                <a:schemeClr val="bg1"/>
              </a:solidFill>
              <a:ln w="38100" cap="flat">
                <a:noFill/>
                <a:miter lim="400000"/>
              </a:ln>
              <a:effectLst/>
            </p:spPr>
            <p:txBody>
              <a:bodyPr wrap="square" lIns="91440" tIns="45720" rIns="91440" bIns="45720" numCol="1"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defRPr sz="1300" cap="all"/>
                </a:pPr>
                <a:endParaRPr>
                  <a:cs typeface="+mn-ea"/>
                  <a:sym typeface="+mn-lt"/>
                </a:endParaRPr>
              </a:p>
            </p:txBody>
          </p:sp>
        </p:grpSp>
        <p:grpSp>
          <p:nvGrpSpPr>
            <p:cNvPr id="12" name="组合 11"/>
            <p:cNvGrpSpPr/>
            <p:nvPr/>
          </p:nvGrpSpPr>
          <p:grpSpPr>
            <a:xfrm>
              <a:off x="4351338" y="1612489"/>
              <a:ext cx="3489325" cy="1210195"/>
              <a:chOff x="4351338" y="1236382"/>
              <a:chExt cx="3489325" cy="1210195"/>
            </a:xfrm>
          </p:grpSpPr>
          <p:sp>
            <p:nvSpPr>
              <p:cNvPr id="19" name="矩形 18"/>
              <p:cNvSpPr/>
              <p:nvPr/>
            </p:nvSpPr>
            <p:spPr bwMode="auto">
              <a:xfrm>
                <a:off x="4351338" y="1778075"/>
                <a:ext cx="3489325" cy="66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a:lnSpc>
                    <a:spcPct val="150000"/>
                  </a:lnSpc>
                </a:pPr>
                <a:r>
                  <a:rPr lang="en-US" altLang="zh-CN" sz="2400" dirty="0" err="1">
                    <a:solidFill>
                      <a:srgbClr val="FF0000"/>
                    </a:solidFill>
                    <a:latin typeface="微软雅黑" panose="020B0503020204020204" charset="-122"/>
                    <a:ea typeface="微软雅黑" panose="020B0503020204020204" charset="-122"/>
                    <a:cs typeface="微软雅黑" panose="020B0503020204020204" charset="-122"/>
                  </a:rPr>
                  <a:t>积极主动沟通</a:t>
                </a:r>
                <a:endParaRPr lang="en-US" altLang="zh-CN" sz="2400" dirty="0">
                  <a:solidFill>
                    <a:srgbClr val="FF0000"/>
                  </a:solidFill>
                  <a:cs typeface="+mn-ea"/>
                  <a:sym typeface="+mn-lt"/>
                </a:endParaRPr>
              </a:p>
            </p:txBody>
          </p:sp>
          <p:sp>
            <p:nvSpPr>
              <p:cNvPr id="20" name="文本框 19"/>
              <p:cNvSpPr txBox="1"/>
              <p:nvPr/>
            </p:nvSpPr>
            <p:spPr bwMode="auto">
              <a:xfrm>
                <a:off x="4351338" y="1236382"/>
                <a:ext cx="3489325" cy="541692"/>
              </a:xfrm>
              <a:prstGeom prst="rect">
                <a:avLst/>
              </a:prstGeom>
              <a:no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pPr>
                <a:r>
                  <a:rPr lang="en-US" altLang="zh-CN" b="1" u="sng" dirty="0">
                    <a:cs typeface="+mn-ea"/>
                    <a:sym typeface="+mn-lt"/>
                  </a:rPr>
                  <a:t>01</a:t>
                </a:r>
              </a:p>
            </p:txBody>
          </p:sp>
        </p:grpSp>
        <p:grpSp>
          <p:nvGrpSpPr>
            <p:cNvPr id="13" name="组合 12"/>
            <p:cNvGrpSpPr/>
            <p:nvPr/>
          </p:nvGrpSpPr>
          <p:grpSpPr>
            <a:xfrm>
              <a:off x="8029575" y="4302826"/>
              <a:ext cx="3489325" cy="1210195"/>
              <a:chOff x="4351338" y="1236382"/>
              <a:chExt cx="3489325" cy="1210195"/>
            </a:xfrm>
          </p:grpSpPr>
          <p:sp>
            <p:nvSpPr>
              <p:cNvPr id="17" name="矩形 16"/>
              <p:cNvSpPr/>
              <p:nvPr/>
            </p:nvSpPr>
            <p:spPr bwMode="auto">
              <a:xfrm>
                <a:off x="4351338" y="1778075"/>
                <a:ext cx="3489325" cy="66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pPr>
                <a:r>
                  <a:rPr lang="en-US" altLang="zh-CN" sz="2400" dirty="0" err="1">
                    <a:solidFill>
                      <a:srgbClr val="FF0000"/>
                    </a:solidFill>
                    <a:latin typeface="微软雅黑" panose="020B0503020204020204" charset="-122"/>
                    <a:ea typeface="微软雅黑" panose="020B0503020204020204" charset="-122"/>
                    <a:cs typeface="微软雅黑" panose="020B0503020204020204" charset="-122"/>
                  </a:rPr>
                  <a:t>配合税务检查</a:t>
                </a:r>
                <a:endParaRPr lang="en-US" altLang="zh-CN" sz="2400" dirty="0">
                  <a:solidFill>
                    <a:srgbClr val="FF0000"/>
                  </a:solidFill>
                  <a:cs typeface="+mn-ea"/>
                  <a:sym typeface="+mn-lt"/>
                </a:endParaRPr>
              </a:p>
            </p:txBody>
          </p:sp>
          <p:sp>
            <p:nvSpPr>
              <p:cNvPr id="18" name="文本框 17"/>
              <p:cNvSpPr txBox="1"/>
              <p:nvPr/>
            </p:nvSpPr>
            <p:spPr bwMode="auto">
              <a:xfrm>
                <a:off x="4351338" y="1236382"/>
                <a:ext cx="3489325" cy="541692"/>
              </a:xfrm>
              <a:prstGeom prst="rect">
                <a:avLst/>
              </a:prstGeom>
              <a:no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eaLnBrk="1" hangingPunct="1">
                  <a:lnSpc>
                    <a:spcPct val="100000"/>
                  </a:lnSpc>
                  <a:spcBef>
                    <a:spcPct val="0"/>
                  </a:spcBef>
                </a:pPr>
                <a:r>
                  <a:rPr lang="en-US" altLang="zh-CN" b="1" u="sng" dirty="0">
                    <a:cs typeface="+mn-ea"/>
                    <a:sym typeface="+mn-lt"/>
                  </a:rPr>
                  <a:t>02</a:t>
                </a:r>
              </a:p>
            </p:txBody>
          </p:sp>
        </p:grpSp>
        <p:grpSp>
          <p:nvGrpSpPr>
            <p:cNvPr id="14" name="组合 13"/>
            <p:cNvGrpSpPr/>
            <p:nvPr/>
          </p:nvGrpSpPr>
          <p:grpSpPr>
            <a:xfrm>
              <a:off x="673100" y="4302826"/>
              <a:ext cx="3489325" cy="1210195"/>
              <a:chOff x="4351338" y="1236382"/>
              <a:chExt cx="3489325" cy="1210195"/>
            </a:xfrm>
          </p:grpSpPr>
          <p:sp>
            <p:nvSpPr>
              <p:cNvPr id="15" name="矩形 14"/>
              <p:cNvSpPr/>
              <p:nvPr/>
            </p:nvSpPr>
            <p:spPr bwMode="auto">
              <a:xfrm>
                <a:off x="5689118" y="1778074"/>
                <a:ext cx="2151545" cy="668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indent="0" algn="l" rtl="0" eaLnBrk="0" fontAlgn="auto">
                  <a:lnSpc>
                    <a:spcPct val="200000"/>
                  </a:lnSpc>
                </a:pPr>
                <a:r>
                  <a:rPr lang="en-US" altLang="zh-CN" sz="2400" dirty="0" err="1">
                    <a:solidFill>
                      <a:srgbClr val="FF0000"/>
                    </a:solidFill>
                    <a:latin typeface="微软雅黑" panose="020B0503020204020204" charset="-122"/>
                    <a:ea typeface="微软雅黑" panose="020B0503020204020204" charset="-122"/>
                    <a:cs typeface="微软雅黑" panose="020B0503020204020204" charset="-122"/>
                    <a:sym typeface="+mn-ea"/>
                  </a:rPr>
                  <a:t>寻求专业支持</a:t>
                </a:r>
                <a:endParaRPr lang="en-US" altLang="zh-CN" sz="2400" dirty="0">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
            <p:nvSpPr>
              <p:cNvPr id="16" name="文本框 15"/>
              <p:cNvSpPr txBox="1"/>
              <p:nvPr/>
            </p:nvSpPr>
            <p:spPr bwMode="auto">
              <a:xfrm>
                <a:off x="4351338" y="1236382"/>
                <a:ext cx="3489325" cy="541692"/>
              </a:xfrm>
              <a:prstGeom prst="rect">
                <a:avLst/>
              </a:prstGeom>
              <a:noFill/>
              <a:ln>
                <a:noFill/>
              </a:ln>
            </p:spPr>
            <p:txBody>
              <a:bodyPr wrap="square" lIns="91440" tIns="45720" rIns="91440" bIns="45720" anchor="ctr">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eaLnBrk="1" hangingPunct="1">
                  <a:lnSpc>
                    <a:spcPct val="100000"/>
                  </a:lnSpc>
                  <a:spcBef>
                    <a:spcPct val="0"/>
                  </a:spcBef>
                </a:pPr>
                <a:r>
                  <a:rPr lang="en-US" altLang="zh-CN" b="1" u="sng" dirty="0">
                    <a:cs typeface="+mn-ea"/>
                    <a:sym typeface="+mn-lt"/>
                  </a:rPr>
                  <a:t>03</a:t>
                </a:r>
              </a:p>
            </p:txBody>
          </p:sp>
        </p:grpSp>
      </p:gr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对象 2" hidden="1"/>
          <p:cNvGraphicFramePr>
            <a:graphicFrameLocks noChangeAspect="1"/>
          </p:cNvGraphicFramePr>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9525" imgH="9525" progId="TCLayout.ActiveDocument.1">
                  <p:embed/>
                </p:oleObj>
              </mc:Choice>
              <mc:Fallback>
                <p:oleObj name="think-cell Slide" r:id="rId3" imgW="9525" imgH="9525" progId="TCLayout.ActiveDocument.1">
                  <p:embed/>
                  <p:pic>
                    <p:nvPicPr>
                      <p:cNvPr id="3" name="" hidden="1"/>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矩形 1" hidden="1"/>
          <p:cNvSpPr/>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altLang="zh-CN" sz="2400" dirty="0">
              <a:cs typeface="+mn-ea"/>
              <a:sym typeface="+mn-lt"/>
            </a:endParaRPr>
          </a:p>
        </p:txBody>
      </p:sp>
      <p:sp>
        <p:nvSpPr>
          <p:cNvPr id="5" name="标题 4"/>
          <p:cNvSpPr>
            <a:spLocks noGrp="1"/>
          </p:cNvSpPr>
          <p:nvPr>
            <p:ph type="ctrTitle"/>
          </p:nvPr>
        </p:nvSpPr>
        <p:spPr>
          <a:xfrm>
            <a:off x="223081" y="3246719"/>
            <a:ext cx="6426198" cy="790345"/>
          </a:xfrm>
        </p:spPr>
        <p:txBody>
          <a:bodyPr>
            <a:spAutoFit/>
          </a:bodyPr>
          <a:lstStyle/>
          <a:p>
            <a:pPr algn="r" rtl="0" eaLnBrk="0">
              <a:lnSpc>
                <a:spcPct val="84000"/>
              </a:lnSpc>
            </a:pPr>
            <a:r>
              <a:rPr lang="zh-CN" altLang="en-US" sz="5400" kern="0" spc="-100" dirty="0">
                <a:solidFill>
                  <a:srgbClr val="691B12">
                    <a:alpha val="100000"/>
                  </a:srgbClr>
                </a:solidFill>
                <a:latin typeface="微软雅黑" panose="020B0503020204020204" charset="-122"/>
                <a:ea typeface="微软雅黑" panose="020B0503020204020204" charset="-122"/>
                <a:cs typeface="微软雅黑" panose="020B0503020204020204" charset="-122"/>
              </a:rPr>
              <a:t>感</a:t>
            </a:r>
            <a:r>
              <a:rPr lang="zh-CN" altLang="en-US" sz="5400" kern="0" spc="640" dirty="0">
                <a:solidFill>
                  <a:srgbClr val="691B12">
                    <a:alpha val="100000"/>
                  </a:srgbClr>
                </a:solidFill>
                <a:latin typeface="微软雅黑" panose="020B0503020204020204" charset="-122"/>
                <a:ea typeface="微软雅黑" panose="020B0503020204020204" charset="-122"/>
                <a:cs typeface="微软雅黑" panose="020B0503020204020204" charset="-122"/>
              </a:rPr>
              <a:t>  </a:t>
            </a:r>
            <a:r>
              <a:rPr lang="zh-CN" altLang="en-US" sz="5400" kern="0" spc="-100" dirty="0">
                <a:solidFill>
                  <a:srgbClr val="481B12">
                    <a:alpha val="100000"/>
                  </a:srgbClr>
                </a:solidFill>
                <a:latin typeface="微软雅黑" panose="020B0503020204020204" charset="-122"/>
                <a:ea typeface="微软雅黑" panose="020B0503020204020204" charset="-122"/>
                <a:cs typeface="微软雅黑" panose="020B0503020204020204" charset="-122"/>
              </a:rPr>
              <a:t>谢</a:t>
            </a:r>
            <a:r>
              <a:rPr lang="zh-CN" altLang="en-US" sz="5400" kern="0" spc="620" dirty="0">
                <a:solidFill>
                  <a:srgbClr val="481B12">
                    <a:alpha val="100000"/>
                  </a:srgbClr>
                </a:solidFill>
                <a:latin typeface="微软雅黑" panose="020B0503020204020204" charset="-122"/>
                <a:ea typeface="微软雅黑" panose="020B0503020204020204" charset="-122"/>
                <a:cs typeface="微软雅黑" panose="020B0503020204020204" charset="-122"/>
              </a:rPr>
              <a:t>  </a:t>
            </a:r>
            <a:r>
              <a:rPr lang="zh-CN" altLang="en-US" sz="5400" kern="0" spc="-100" dirty="0">
                <a:solidFill>
                  <a:srgbClr val="4C0F12">
                    <a:alpha val="100000"/>
                  </a:srgbClr>
                </a:solidFill>
                <a:latin typeface="微软雅黑" panose="020B0503020204020204" charset="-122"/>
                <a:ea typeface="微软雅黑" panose="020B0503020204020204" charset="-122"/>
                <a:cs typeface="微软雅黑" panose="020B0503020204020204" charset="-122"/>
              </a:rPr>
              <a:t>聆</a:t>
            </a:r>
            <a:r>
              <a:rPr lang="zh-CN" altLang="en-US" sz="5400" kern="0" spc="630" dirty="0">
                <a:solidFill>
                  <a:srgbClr val="4C0F12">
                    <a:alpha val="100000"/>
                  </a:srgbClr>
                </a:solidFill>
                <a:latin typeface="微软雅黑" panose="020B0503020204020204" charset="-122"/>
                <a:ea typeface="微软雅黑" panose="020B0503020204020204" charset="-122"/>
                <a:cs typeface="微软雅黑" panose="020B0503020204020204" charset="-122"/>
              </a:rPr>
              <a:t>  </a:t>
            </a:r>
            <a:r>
              <a:rPr lang="zh-CN" altLang="en-US" sz="5400" kern="0" spc="-100" dirty="0">
                <a:solidFill>
                  <a:srgbClr val="591713">
                    <a:alpha val="100000"/>
                  </a:srgbClr>
                </a:solidFill>
                <a:latin typeface="微软雅黑" panose="020B0503020204020204" charset="-122"/>
                <a:ea typeface="微软雅黑" panose="020B0503020204020204" charset="-122"/>
                <a:cs typeface="微软雅黑" panose="020B0503020204020204" charset="-122"/>
              </a:rPr>
              <a:t>听</a:t>
            </a:r>
            <a:endParaRPr lang="zh-CN" altLang="en-US" sz="5400" dirty="0">
              <a:latin typeface="微软雅黑" panose="020B0503020204020204" charset="-122"/>
              <a:ea typeface="微软雅黑" panose="020B0503020204020204" charset="-122"/>
              <a:cs typeface="微软雅黑" panose="020B0503020204020204" charset="-122"/>
            </a:endParaRPr>
          </a:p>
        </p:txBody>
      </p:sp>
      <p:pic>
        <p:nvPicPr>
          <p:cNvPr id="6" name="图片 5">
            <a:extLst>
              <a:ext uri="{FF2B5EF4-FFF2-40B4-BE49-F238E27FC236}">
                <a16:creationId xmlns:a16="http://schemas.microsoft.com/office/drawing/2014/main" id="{2153E37D-CE67-432F-D3F0-E79E2F7275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72109" y="2184845"/>
            <a:ext cx="2010056" cy="1991003"/>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LIDE.SHOWCASE" val="9f18d5fd-e32c-48ad-aa48-e7ba99fe7d2c"/>
</p:tagLst>
</file>

<file path=ppt/theme/theme1.xml><?xml version="1.0" encoding="utf-8"?>
<a:theme xmlns:a="http://schemas.openxmlformats.org/drawingml/2006/main" name="OfficePLUS主题">
  <a:themeElements>
    <a:clrScheme name="房利美">
      <a:dk1>
        <a:srgbClr val="000000"/>
      </a:dk1>
      <a:lt1>
        <a:srgbClr val="FFFFFF"/>
      </a:lt1>
      <a:dk2>
        <a:srgbClr val="768394"/>
      </a:dk2>
      <a:lt2>
        <a:srgbClr val="F0F0F0"/>
      </a:lt2>
      <a:accent1>
        <a:srgbClr val="3E81C3"/>
      </a:accent1>
      <a:accent2>
        <a:srgbClr val="14879E"/>
      </a:accent2>
      <a:accent3>
        <a:srgbClr val="3EA592"/>
      </a:accent3>
      <a:accent4>
        <a:srgbClr val="5066A2"/>
      </a:accent4>
      <a:accent5>
        <a:srgbClr val="5E5CA2"/>
      </a:accent5>
      <a:accent6>
        <a:srgbClr val="768394"/>
      </a:accent6>
      <a:hlink>
        <a:srgbClr val="4276AA"/>
      </a:hlink>
      <a:folHlink>
        <a:srgbClr val="BFBFBF"/>
      </a:folHlink>
    </a:clrScheme>
    <a:fontScheme name="font">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房利美">
    <a:dk1>
      <a:srgbClr val="000000"/>
    </a:dk1>
    <a:lt1>
      <a:srgbClr val="FFFFFF"/>
    </a:lt1>
    <a:dk2>
      <a:srgbClr val="768394"/>
    </a:dk2>
    <a:lt2>
      <a:srgbClr val="F0F0F0"/>
    </a:lt2>
    <a:accent1>
      <a:srgbClr val="3E81C3"/>
    </a:accent1>
    <a:accent2>
      <a:srgbClr val="14879E"/>
    </a:accent2>
    <a:accent3>
      <a:srgbClr val="3EA592"/>
    </a:accent3>
    <a:accent4>
      <a:srgbClr val="5066A2"/>
    </a:accent4>
    <a:accent5>
      <a:srgbClr val="5E5CA2"/>
    </a:accent5>
    <a:accent6>
      <a:srgbClr val="768394"/>
    </a:accent6>
    <a:hlink>
      <a:srgbClr val="4276AA"/>
    </a:hlink>
    <a:folHlink>
      <a:srgbClr val="BFBFBF"/>
    </a:folHlink>
  </a:clrScheme>
</a:themeOverride>
</file>

<file path=ppt/theme/themeOverride2.xml><?xml version="1.0" encoding="utf-8"?>
<a:themeOverride xmlns:a="http://schemas.openxmlformats.org/drawingml/2006/main">
  <a:clrScheme name="房利美">
    <a:dk1>
      <a:srgbClr val="000000"/>
    </a:dk1>
    <a:lt1>
      <a:srgbClr val="FFFFFF"/>
    </a:lt1>
    <a:dk2>
      <a:srgbClr val="768394"/>
    </a:dk2>
    <a:lt2>
      <a:srgbClr val="F0F0F0"/>
    </a:lt2>
    <a:accent1>
      <a:srgbClr val="3E81C3"/>
    </a:accent1>
    <a:accent2>
      <a:srgbClr val="14879E"/>
    </a:accent2>
    <a:accent3>
      <a:srgbClr val="3EA592"/>
    </a:accent3>
    <a:accent4>
      <a:srgbClr val="5066A2"/>
    </a:accent4>
    <a:accent5>
      <a:srgbClr val="5E5CA2"/>
    </a:accent5>
    <a:accent6>
      <a:srgbClr val="768394"/>
    </a:accent6>
    <a:hlink>
      <a:srgbClr val="4276AA"/>
    </a:hlink>
    <a:folHlink>
      <a:srgbClr val="BFBFBF"/>
    </a:folHlink>
  </a:clrScheme>
</a:themeOverride>
</file>

<file path=ppt/theme/themeOverride3.xml><?xml version="1.0" encoding="utf-8"?>
<a:themeOverride xmlns:a="http://schemas.openxmlformats.org/drawingml/2006/main">
  <a:clrScheme name="房利美">
    <a:dk1>
      <a:srgbClr val="000000"/>
    </a:dk1>
    <a:lt1>
      <a:srgbClr val="FFFFFF"/>
    </a:lt1>
    <a:dk2>
      <a:srgbClr val="768394"/>
    </a:dk2>
    <a:lt2>
      <a:srgbClr val="F0F0F0"/>
    </a:lt2>
    <a:accent1>
      <a:srgbClr val="3E81C3"/>
    </a:accent1>
    <a:accent2>
      <a:srgbClr val="14879E"/>
    </a:accent2>
    <a:accent3>
      <a:srgbClr val="3EA592"/>
    </a:accent3>
    <a:accent4>
      <a:srgbClr val="5066A2"/>
    </a:accent4>
    <a:accent5>
      <a:srgbClr val="5E5CA2"/>
    </a:accent5>
    <a:accent6>
      <a:srgbClr val="768394"/>
    </a:accent6>
    <a:hlink>
      <a:srgbClr val="4276AA"/>
    </a:hlink>
    <a:folHlink>
      <a:srgbClr val="BFBFBF"/>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1443A8EF62DE444B1FF07917E22EF72" ma:contentTypeVersion="17" ma:contentTypeDescription="Create a new document." ma:contentTypeScope="" ma:versionID="ae809626c8abf568b6a415226af21ced">
  <xsd:schema xmlns:xsd="http://www.w3.org/2001/XMLSchema" xmlns:xs="http://www.w3.org/2001/XMLSchema" xmlns:p="http://schemas.microsoft.com/office/2006/metadata/properties" xmlns:ns1="http://schemas.microsoft.com/sharepoint/v3" xmlns:ns2="0a5c0dea-e5d7-4228-9256-3793bb42faa5" xmlns:ns3="97934b4b-eba6-486d-bfc1-4b8e3fe39092" targetNamespace="http://schemas.microsoft.com/office/2006/metadata/properties" ma:root="true" ma:fieldsID="1ffe3db4c8c97a24da98b2b5f963ec28" ns1:_="" ns2:_="" ns3:_="">
    <xsd:import namespace="http://schemas.microsoft.com/sharepoint/v3"/>
    <xsd:import namespace="0a5c0dea-e5d7-4228-9256-3793bb42faa5"/>
    <xsd:import namespace="97934b4b-eba6-486d-bfc1-4b8e3fe39092"/>
    <xsd:element name="properties">
      <xsd:complexType>
        <xsd:sequence>
          <xsd:element name="documentManagement">
            <xsd:complexType>
              <xsd:all>
                <xsd:element ref="ns2:OneNoteFluid_FileOrder" minOccurs="0"/>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a5c0dea-e5d7-4228-9256-3793bb42faa5" elementFormDefault="qualified">
    <xsd:import namespace="http://schemas.microsoft.com/office/2006/documentManagement/types"/>
    <xsd:import namespace="http://schemas.microsoft.com/office/infopath/2007/PartnerControls"/>
    <xsd:element name="OneNoteFluid_FileOrder" ma:index="8" nillable="true" ma:displayName="OneNoteFluid_FileOrder" ma:internalName="OneNoteFluid_FileOrder">
      <xsd:simpleType>
        <xsd:restriction base="dms:Text">
          <xsd:maxLength value="255"/>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DateTaken" ma:index="11" nillable="true" ma:displayName="MediaServiceDateTaken" ma:hidden="true" ma:internalName="MediaServiceDateTaken"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934b4b-eba6-486d-bfc1-4b8e3fe3909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a885aa0b-334b-483f-9125-6409c6335a4b}" ma:internalName="TaxCatchAll" ma:showField="CatchAllData" ma:web="97934b4b-eba6-486d-bfc1-4b8e3fe3909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7934b4b-eba6-486d-bfc1-4b8e3fe39092" xsi:nil="true"/>
    <lcf76f155ced4ddcb4097134ff3c332f xmlns="0a5c0dea-e5d7-4228-9256-3793bb42faa5">
      <Terms xmlns="http://schemas.microsoft.com/office/infopath/2007/PartnerControls"/>
    </lcf76f155ced4ddcb4097134ff3c332f>
    <OneNoteFluid_FileOrder xmlns="0a5c0dea-e5d7-4228-9256-3793bb42faa5" xsi:nil="true"/>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9E144D60-786B-49A7-A66F-179A2784D4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0a5c0dea-e5d7-4228-9256-3793bb42faa5"/>
    <ds:schemaRef ds:uri="97934b4b-eba6-486d-bfc1-4b8e3fe390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5E68599-D7D3-4254-A3D4-DA6676EAF965}">
  <ds:schemaRefs>
    <ds:schemaRef ds:uri="http://schemas.microsoft.com/sharepoint/v3/contenttype/forms"/>
  </ds:schemaRefs>
</ds:datastoreItem>
</file>

<file path=customXml/itemProps3.xml><?xml version="1.0" encoding="utf-8"?>
<ds:datastoreItem xmlns:ds="http://schemas.openxmlformats.org/officeDocument/2006/customXml" ds:itemID="{710C64E8-B197-46DE-82DB-8BF69275F43D}">
  <ds:schemaRefs>
    <ds:schemaRef ds:uri="http://schemas.microsoft.com/office/2006/metadata/properties"/>
    <ds:schemaRef ds:uri="http://schemas.microsoft.com/office/infopath/2007/PartnerControls"/>
    <ds:schemaRef ds:uri="97934b4b-eba6-486d-bfc1-4b8e3fe39092"/>
    <ds:schemaRef ds:uri="0a5c0dea-e5d7-4228-9256-3793bb42faa5"/>
    <ds:schemaRef ds:uri="http://schemas.microsoft.com/sharepoint/v3"/>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
  <TotalTime>1501</TotalTime>
  <Words>3767</Words>
  <Application>Microsoft Office PowerPoint</Application>
  <PresentationFormat>宽屏</PresentationFormat>
  <Paragraphs>537</Paragraphs>
  <Slides>62</Slides>
  <Notes>2</Notes>
  <HiddenSlides>0</HiddenSlides>
  <MMClips>0</MMClips>
  <ScaleCrop>false</ScaleCrop>
  <HeadingPairs>
    <vt:vector size="8" baseType="variant">
      <vt:variant>
        <vt:lpstr>已用的字体</vt:lpstr>
      </vt:variant>
      <vt:variant>
        <vt:i4>10</vt:i4>
      </vt:variant>
      <vt:variant>
        <vt:lpstr>主题</vt:lpstr>
      </vt:variant>
      <vt:variant>
        <vt:i4>1</vt:i4>
      </vt:variant>
      <vt:variant>
        <vt:lpstr>嵌入 OLE 服务器</vt:lpstr>
      </vt:variant>
      <vt:variant>
        <vt:i4>1</vt:i4>
      </vt:variant>
      <vt:variant>
        <vt:lpstr>幻灯片标题</vt:lpstr>
      </vt:variant>
      <vt:variant>
        <vt:i4>62</vt:i4>
      </vt:variant>
    </vt:vector>
  </HeadingPairs>
  <TitlesOfParts>
    <vt:vector size="74" baseType="lpstr">
      <vt:lpstr>ArialMT</vt:lpstr>
      <vt:lpstr>DengXian-Bold</vt:lpstr>
      <vt:lpstr>MicrosoftYaHei</vt:lpstr>
      <vt:lpstr>等线</vt:lpstr>
      <vt:lpstr>黑体</vt:lpstr>
      <vt:lpstr>宋体</vt:lpstr>
      <vt:lpstr>微软雅黑</vt:lpstr>
      <vt:lpstr>Arial</vt:lpstr>
      <vt:lpstr>Calibri</vt:lpstr>
      <vt:lpstr>Wingdings</vt:lpstr>
      <vt:lpstr>OfficePLUS主题</vt:lpstr>
      <vt:lpstr>think-cell Slide</vt:lpstr>
      <vt:lpstr>金税四期解析与应对之道</vt:lpstr>
      <vt:lpstr>PowerPoint 演示文稿</vt:lpstr>
      <vt:lpstr>征管环境</vt:lpstr>
      <vt:lpstr>征管环境</vt:lpstr>
      <vt:lpstr>征管环境</vt:lpstr>
      <vt:lpstr>征管环境</vt:lpstr>
      <vt:lpstr>征管环境</vt:lpstr>
      <vt:lpstr>征管环境</vt:lpstr>
      <vt:lpstr>征管环境</vt:lpstr>
      <vt:lpstr>征管环境</vt:lpstr>
      <vt:lpstr>征管环境</vt:lpstr>
      <vt:lpstr>征管环境</vt:lpstr>
      <vt:lpstr>征管环境</vt:lpstr>
      <vt:lpstr>征管环境</vt:lpstr>
      <vt:lpstr>各地严查财税返还典型案例</vt:lpstr>
      <vt:lpstr>征管环境</vt:lpstr>
      <vt:lpstr>征管环境</vt:lpstr>
      <vt:lpstr>征管环境</vt:lpstr>
      <vt:lpstr>金税四期</vt:lpstr>
      <vt:lpstr>金税四期</vt:lpstr>
      <vt:lpstr>金税四期</vt:lpstr>
      <vt:lpstr>金税四期</vt:lpstr>
      <vt:lpstr>2024联合打击涉税违法犯罪六重点领域</vt:lpstr>
      <vt:lpstr>金税四期的灵魂：打通大数据</vt:lpstr>
      <vt:lpstr>金税四期的灵魂：打通大数据</vt:lpstr>
      <vt:lpstr>金税四期的最终目的</vt:lpstr>
      <vt:lpstr>金税四期</vt:lpstr>
      <vt:lpstr>PowerPoint 演示文稿</vt:lpstr>
      <vt:lpstr>PowerPoint 演示文稿</vt:lpstr>
      <vt:lpstr>资金监管</vt:lpstr>
      <vt:lpstr>资金监管</vt:lpstr>
      <vt:lpstr>资金监管—— 银行视角</vt:lpstr>
      <vt:lpstr>资金监管—— 银行视角</vt:lpstr>
      <vt:lpstr>资金监管—— 税务视角</vt:lpstr>
      <vt:lpstr>个税改革</vt:lpstr>
      <vt:lpstr>个税改革</vt:lpstr>
      <vt:lpstr>个税改革</vt:lpstr>
      <vt:lpstr>个税改革</vt:lpstr>
      <vt:lpstr>企业涉税风险</vt:lpstr>
      <vt:lpstr>企业涉税风险</vt:lpstr>
      <vt:lpstr>1.虚开发票</vt:lpstr>
      <vt:lpstr>PowerPoint 演示文稿</vt:lpstr>
      <vt:lpstr>3. 往来异常</vt:lpstr>
      <vt:lpstr>4.企业的社保</vt:lpstr>
      <vt:lpstr>企业涉税风险</vt:lpstr>
      <vt:lpstr>企业涉税风险</vt:lpstr>
      <vt:lpstr>应 对 之 道</vt:lpstr>
      <vt:lpstr>PowerPoint 演示文稿</vt:lpstr>
      <vt:lpstr>一、增值税方面</vt:lpstr>
      <vt:lpstr>二、企业所得税方面</vt:lpstr>
      <vt:lpstr>二、企业所得税方面</vt:lpstr>
      <vt:lpstr>三、个人所得税方面</vt:lpstr>
      <vt:lpstr>四、房产税、土地使用税方面</vt:lpstr>
      <vt:lpstr>五、印花税方面</vt:lpstr>
      <vt:lpstr>税务管控——三大原理</vt:lpstr>
      <vt:lpstr>税务管控——三大原理</vt:lpstr>
      <vt:lpstr>税务管控——三大原理</vt:lpstr>
      <vt:lpstr>发票风险防范</vt:lpstr>
      <vt:lpstr>金税四期下税务风险应对的5项举措</vt:lpstr>
      <vt:lpstr>金税四期下税务风险应对的5项举措</vt:lpstr>
      <vt:lpstr>沟通配合</vt:lpstr>
      <vt:lpstr>感  谢  聆  听</vt:lpstr>
    </vt:vector>
  </TitlesOfParts>
  <Manager>iSlide</Manager>
  <Company>iSlide</Company>
  <LinksUpToDate>false</LinksUpToDate>
  <SharedDoc>false</SharedDoc>
  <HyperlinkBase>https://www.islide.cc</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iSlide</dc:creator>
  <cp:lastModifiedBy>雪妮 候</cp:lastModifiedBy>
  <cp:revision>35</cp:revision>
  <cp:lastPrinted>2019-11-25T16:00:00Z</cp:lastPrinted>
  <dcterms:created xsi:type="dcterms:W3CDTF">2019-11-25T16:00:00Z</dcterms:created>
  <dcterms:modified xsi:type="dcterms:W3CDTF">2024-09-05T03:56:43Z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Slide.Theme">
    <vt:lpwstr>48706f29-9ca0-418e-876d-de7b156ca083</vt:lpwstr>
  </property>
  <property fmtid="{D5CDD505-2E9C-101B-9397-08002B2CF9AE}" pid="3" name="KSOProductBuildVer">
    <vt:lpwstr>2052-11.1.0.9145</vt:lpwstr>
  </property>
  <property fmtid="{D5CDD505-2E9C-101B-9397-08002B2CF9AE}" pid="4" name="ContentTypeId">
    <vt:lpwstr>0x010100D1443A8EF62DE444B1FF07917E22EF72</vt:lpwstr>
  </property>
</Properties>
</file>